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327" r:id="rId2"/>
    <p:sldId id="324" r:id="rId3"/>
    <p:sldId id="256" r:id="rId4"/>
    <p:sldId id="257" r:id="rId5"/>
    <p:sldId id="258" r:id="rId6"/>
    <p:sldId id="260" r:id="rId7"/>
    <p:sldId id="267" r:id="rId8"/>
    <p:sldId id="268" r:id="rId9"/>
    <p:sldId id="269" r:id="rId10"/>
    <p:sldId id="270" r:id="rId11"/>
    <p:sldId id="271" r:id="rId12"/>
    <p:sldId id="328" r:id="rId13"/>
    <p:sldId id="272" r:id="rId14"/>
    <p:sldId id="325" r:id="rId15"/>
    <p:sldId id="329" r:id="rId16"/>
    <p:sldId id="330" r:id="rId17"/>
    <p:sldId id="316" r:id="rId18"/>
    <p:sldId id="279" r:id="rId19"/>
    <p:sldId id="281" r:id="rId20"/>
    <p:sldId id="283" r:id="rId21"/>
    <p:sldId id="284" r:id="rId22"/>
    <p:sldId id="317" r:id="rId23"/>
    <p:sldId id="26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B Garamond" panose="00000500000000000000" pitchFamily="2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Gisha" panose="020B0502040204020203" pitchFamily="34" charset="-79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50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E558AD0BOP3z1fL314YUPIRD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AB35A-3856-4A32-9BF1-DD7BEF95251F}">
  <a:tblStyle styleId="{BE7AB35A-3856-4A32-9BF1-DD7BEF9525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>
        <p:guide orient="horz" pos="2387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37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38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21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85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99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30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3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1" name="Google Shape;1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8638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41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425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70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90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37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res%20EXCITE%20per%20GATE4.0%20-%2011%20novembre%20202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istrettogate40.it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88" y="1560682"/>
            <a:ext cx="3735461" cy="11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61867" y="2652622"/>
            <a:ext cx="1069038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DISTRETTO TOSCANO DELL'AEROSPAZIO: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OPPORTUNITA'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E SINERGIE</a:t>
            </a:r>
            <a:endParaRPr sz="2000" i="0" u="none" strike="noStrike" cap="none" dirty="0">
              <a:solidFill>
                <a:srgbClr val="0E48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ftr" idx="11"/>
          </p:nvPr>
        </p:nvSpPr>
        <p:spPr>
          <a:xfrm>
            <a:off x="8077200" y="64207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0867"/>
            <a:ext cx="4359349" cy="5426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61867" y="5341628"/>
            <a:ext cx="5673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E48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www.distrettogate40.it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info@distrettogate40.it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34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707364" y="438085"/>
            <a:ext cx="108654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Aerospazio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in Toscana –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alcune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aziende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rappresentative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10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07364" y="1586094"/>
            <a:ext cx="9877541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Leonardo</a:t>
            </a:r>
            <a:r>
              <a:rPr lang="en-US" sz="1800" dirty="0">
                <a:solidFill>
                  <a:schemeClr val="tx1"/>
                </a:solidFill>
              </a:rPr>
              <a:t>: Optical payloads and attitude sensors for aerospace platforms.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SITAEL</a:t>
            </a:r>
            <a:r>
              <a:rPr lang="en-US" sz="1800" dirty="0">
                <a:solidFill>
                  <a:schemeClr val="tx1"/>
                </a:solidFill>
              </a:rPr>
              <a:t>: development of satellite platforms, propulsion systems, electronic power supply and control devices and microelectronics.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Dynamic Systems (Leonardo): </a:t>
            </a:r>
            <a:r>
              <a:rPr lang="en-US" sz="1800" dirty="0">
                <a:solidFill>
                  <a:schemeClr val="tx1"/>
                </a:solidFill>
              </a:rPr>
              <a:t>unmanned rotary wing systems.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INTECS</a:t>
            </a:r>
            <a:r>
              <a:rPr lang="en-US" sz="1800" dirty="0">
                <a:solidFill>
                  <a:schemeClr val="tx1"/>
                </a:solidFill>
              </a:rPr>
              <a:t>: IT systems for Aerospace.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IDS</a:t>
            </a:r>
            <a:r>
              <a:rPr lang="en-US" sz="1800" dirty="0">
                <a:solidFill>
                  <a:schemeClr val="tx1"/>
                </a:solidFill>
              </a:rPr>
              <a:t>: radar and radio communications.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 err="1">
                <a:solidFill>
                  <a:schemeClr val="tx1"/>
                </a:solidFill>
              </a:rPr>
              <a:t>Kayser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Italia</a:t>
            </a:r>
            <a:r>
              <a:rPr lang="en-US" sz="1800" dirty="0">
                <a:solidFill>
                  <a:schemeClr val="tx1"/>
                </a:solidFill>
              </a:rPr>
              <a:t>: exobiology.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 err="1">
                <a:solidFill>
                  <a:schemeClr val="tx1"/>
                </a:solidFill>
              </a:rPr>
              <a:t>AvMap</a:t>
            </a:r>
            <a:r>
              <a:rPr lang="en-US" sz="1800" dirty="0">
                <a:solidFill>
                  <a:schemeClr val="tx1"/>
                </a:solidFill>
              </a:rPr>
              <a:t>: GPS / Galileo technologies.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 err="1">
                <a:solidFill>
                  <a:schemeClr val="tx1"/>
                </a:solidFill>
              </a:rPr>
              <a:t>FlyBy</a:t>
            </a:r>
            <a:r>
              <a:rPr lang="en-US" sz="1800" dirty="0">
                <a:solidFill>
                  <a:schemeClr val="tx1"/>
                </a:solidFill>
              </a:rPr>
              <a:t>: data processing for Earth observation.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MBI</a:t>
            </a:r>
            <a:r>
              <a:rPr lang="en-US" sz="1800" dirty="0">
                <a:solidFill>
                  <a:schemeClr val="tx1"/>
                </a:solidFill>
              </a:rPr>
              <a:t>: communications, advanced analytics on downstream data, satellite television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 err="1">
                <a:solidFill>
                  <a:schemeClr val="tx1"/>
                </a:solidFill>
              </a:rPr>
              <a:t>Aerospazio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Tecnologie</a:t>
            </a:r>
            <a:r>
              <a:rPr lang="en-US" sz="1800" dirty="0">
                <a:solidFill>
                  <a:schemeClr val="tx1"/>
                </a:solidFill>
              </a:rPr>
              <a:t>: vacuum / thermo-vacuum / EMC test services, electric propulsion systems, photonics and avionics.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PASQUALI MICROWAVE SYSTEMS</a:t>
            </a:r>
            <a:r>
              <a:rPr lang="en-US" sz="1800" dirty="0">
                <a:solidFill>
                  <a:schemeClr val="tx1"/>
                </a:solidFill>
              </a:rPr>
              <a:t>: passive and microwave components.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D-Orbit</a:t>
            </a:r>
            <a:r>
              <a:rPr lang="en-US" sz="1800" dirty="0">
                <a:solidFill>
                  <a:schemeClr val="tx1"/>
                </a:solidFill>
              </a:rPr>
              <a:t>: technology for deorbiting satellites at the end of their life.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SAITEC</a:t>
            </a:r>
            <a:r>
              <a:rPr lang="en-US" sz="1800" dirty="0">
                <a:solidFill>
                  <a:schemeClr val="tx1"/>
                </a:solidFill>
              </a:rPr>
              <a:t>: electronic design and development, test systems.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SPACE DYNAMIC SERVICES</a:t>
            </a:r>
            <a:r>
              <a:rPr lang="en-US" sz="1800" dirty="0">
                <a:solidFill>
                  <a:schemeClr val="tx1"/>
                </a:solidFill>
              </a:rPr>
              <a:t>: mission and space debris analysis.</a:t>
            </a:r>
          </a:p>
          <a:p>
            <a:pPr lvl="0">
              <a:buSzPts val="1800"/>
            </a:pPr>
            <a:r>
              <a:rPr lang="en-US" sz="180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80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707364" y="438085"/>
            <a:ext cx="108654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Aerospazio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in Toscana –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Principali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attori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della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ricerca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11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07364" y="1270441"/>
            <a:ext cx="987754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University of Florence</a:t>
            </a:r>
            <a:r>
              <a:rPr lang="en-US" sz="1800" dirty="0">
                <a:solidFill>
                  <a:schemeClr val="tx1"/>
                </a:solidFill>
              </a:rPr>
              <a:t>: Departments of Information Engineering; Earth Science; Physics and Astrophysics. Advanced optics with the LENS center. It includes a collaborative infrastructure with </a:t>
            </a:r>
            <a:r>
              <a:rPr lang="en-US" sz="1800" dirty="0" err="1">
                <a:solidFill>
                  <a:schemeClr val="tx1"/>
                </a:solidFill>
              </a:rPr>
              <a:t>Avio</a:t>
            </a:r>
            <a:r>
              <a:rPr lang="en-US" sz="1800" dirty="0">
                <a:solidFill>
                  <a:schemeClr val="tx1"/>
                </a:solidFill>
              </a:rPr>
              <a:t> Aero, </a:t>
            </a:r>
            <a:r>
              <a:rPr lang="en-US" sz="1800" dirty="0" err="1">
                <a:solidFill>
                  <a:schemeClr val="tx1"/>
                </a:solidFill>
              </a:rPr>
              <a:t>ComHeat</a:t>
            </a:r>
            <a:r>
              <a:rPr lang="en-US" sz="1800" dirty="0">
                <a:solidFill>
                  <a:schemeClr val="tx1"/>
                </a:solidFill>
              </a:rPr>
              <a:t> Lab, where advanced technologies are developed in the field of combustion and thermo-fluid dynamics.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CNR</a:t>
            </a:r>
            <a:r>
              <a:rPr lang="en-US" sz="1800" dirty="0">
                <a:solidFill>
                  <a:schemeClr val="tx1"/>
                </a:solidFill>
              </a:rPr>
              <a:t>: IFAC (Applied Physics), INO (Optics), IBIMET (Bio-Meteorology), ISTI (Information Sciences and Technologies) institutes, mainly active in the development of space technologies and methods and techniques for Earth Observation.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INAF</a:t>
            </a:r>
            <a:r>
              <a:rPr lang="en-US" sz="1800" dirty="0">
                <a:solidFill>
                  <a:schemeClr val="tx1"/>
                </a:solidFill>
              </a:rPr>
              <a:t> (National Institute of Astrophysics): </a:t>
            </a:r>
            <a:r>
              <a:rPr lang="en-US" sz="1800" dirty="0" err="1">
                <a:solidFill>
                  <a:schemeClr val="tx1"/>
                </a:solidFill>
              </a:rPr>
              <a:t>Arcetri</a:t>
            </a:r>
            <a:r>
              <a:rPr lang="en-US" sz="1800" dirty="0">
                <a:solidFill>
                  <a:schemeClr val="tx1"/>
                </a:solidFill>
              </a:rPr>
              <a:t> Astrophysical Observatory, active and adaptive optics.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INFN</a:t>
            </a:r>
            <a:r>
              <a:rPr lang="en-US" sz="1800" dirty="0">
                <a:solidFill>
                  <a:schemeClr val="tx1"/>
                </a:solidFill>
              </a:rPr>
              <a:t> (National Institute of Nuclear Physics): active in </a:t>
            </a:r>
            <a:r>
              <a:rPr lang="en-US" sz="1800" dirty="0" err="1">
                <a:solidFill>
                  <a:schemeClr val="tx1"/>
                </a:solidFill>
              </a:rPr>
              <a:t>astroparticle</a:t>
            </a:r>
            <a:r>
              <a:rPr lang="en-US" sz="1800" dirty="0">
                <a:solidFill>
                  <a:schemeClr val="tx1"/>
                </a:solidFill>
              </a:rPr>
              <a:t> physics missions (PAMELA, GLAST, CSES;…).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University of Siena</a:t>
            </a:r>
            <a:r>
              <a:rPr lang="en-US" sz="1800" dirty="0">
                <a:solidFill>
                  <a:schemeClr val="tx1"/>
                </a:solidFill>
              </a:rPr>
              <a:t>: Departments of Information Engineering and Mathematics, Physics and Geology.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CNIT</a:t>
            </a:r>
            <a:r>
              <a:rPr lang="en-US" sz="1800" dirty="0">
                <a:solidFill>
                  <a:schemeClr val="tx1"/>
                </a:solidFill>
              </a:rPr>
              <a:t>: National Interuniversity Consortium for Telecommunications, with 37 universities.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>
                <a:solidFill>
                  <a:schemeClr val="tx1"/>
                </a:solidFill>
              </a:rPr>
              <a:t>University of Pisa</a:t>
            </a:r>
            <a:r>
              <a:rPr lang="en-US" sz="1800" dirty="0">
                <a:solidFill>
                  <a:schemeClr val="tx1"/>
                </a:solidFill>
              </a:rPr>
              <a:t>: Departments of Aerospace Engineering and Information Engineering. Collaborative infrastructure with </a:t>
            </a:r>
            <a:r>
              <a:rPr lang="en-US" sz="1800" dirty="0" err="1">
                <a:solidFill>
                  <a:schemeClr val="tx1"/>
                </a:solidFill>
              </a:rPr>
              <a:t>Avio</a:t>
            </a:r>
            <a:r>
              <a:rPr lang="en-US" sz="1800" dirty="0">
                <a:solidFill>
                  <a:schemeClr val="tx1"/>
                </a:solidFill>
              </a:rPr>
              <a:t> Aero, </a:t>
            </a:r>
            <a:r>
              <a:rPr lang="en-US" sz="1800" dirty="0" err="1">
                <a:solidFill>
                  <a:schemeClr val="tx1"/>
                </a:solidFill>
              </a:rPr>
              <a:t>GeT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FuTuRe</a:t>
            </a:r>
            <a:r>
              <a:rPr lang="en-US" sz="1800" dirty="0">
                <a:solidFill>
                  <a:schemeClr val="tx1"/>
                </a:solidFill>
              </a:rPr>
              <a:t>, a unique structure of its kind at European level for the experimental validation of Power Transmissions.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• </a:t>
            </a:r>
            <a:r>
              <a:rPr lang="en-US" sz="1800" b="1" dirty="0" err="1">
                <a:solidFill>
                  <a:schemeClr val="tx1"/>
                </a:solidFill>
              </a:rPr>
              <a:t>Scuola</a:t>
            </a:r>
            <a:r>
              <a:rPr lang="en-US" sz="1800" b="1" dirty="0">
                <a:solidFill>
                  <a:schemeClr val="tx1"/>
                </a:solidFill>
              </a:rPr>
              <a:t> Superiore S. Anna</a:t>
            </a:r>
            <a:r>
              <a:rPr lang="en-US" sz="1800" dirty="0">
                <a:solidFill>
                  <a:schemeClr val="tx1"/>
                </a:solidFill>
              </a:rPr>
              <a:t>: integrated sensors and optics on silicon, robotics and automation.</a:t>
            </a:r>
            <a:endParaRPr sz="140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0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707364" y="438085"/>
            <a:ext cx="108654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Associati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a Toscana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Spazio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12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07364" y="1236778"/>
            <a:ext cx="10921826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I.D.S. – INGEGNERIA DEI SISTEMI S.P.A.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SISTEMI DINAMICI S.P.A.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SITAEL S.P.A.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AEROSPAZIO TECNOLOGIE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AVMAP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COMPOLAB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CONSORTIUM UBIQUITOUS TECHNOLOGIES </a:t>
            </a:r>
            <a:r>
              <a:rPr lang="en-US" sz="1800" dirty="0" err="1">
                <a:solidFill>
                  <a:schemeClr val="tx1"/>
                </a:solidFill>
              </a:rPr>
              <a:t>S.C.aR.L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FLYBY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KAYSER ITALIA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M.B.I.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PASQUALI MICROWAVE SYSTEMS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RIDE THE WAVE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SKYBOX ENGINEERING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SPACE DYNAMICS SERVICES S.R.L.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STUDIO MAESTRELLI</a:t>
            </a:r>
          </a:p>
          <a:p>
            <a:pPr lvl="0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WISER S.R.L.</a:t>
            </a: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CONSORZIO NAZIONALE INTERUNIVERSITARIO PER LE TELECOMUNICAZIONI (CNIT)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DIPARTIMENTO DI INGEGNERIA CIVILE E INDUSTRIALE DELL'UNIVERSITA' DI PISA - Sezione di Ingegneria Aerospaziale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DIPARTIMENTO DI INGEGNERIA DELL'INFORMAZIONE DELL'UNIVERSITA' DI PISA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ISTITUTO DI SCIENZA E TECNOLOGIE DELL’INFORMAZIONE “A. FAEDO” DEL CONSIGLIO NAZIONALE DELLE RICERCHE (ISTI-CNR)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SCUOLA SUPERIORE S. ANNA - Istituto di biorobotica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UNIVERSITA' DEGLI STUDI DI FIRENZE - CSAVRI</a:t>
            </a:r>
          </a:p>
          <a:p>
            <a:pPr lvl="0">
              <a:buSzPts val="1800"/>
            </a:pPr>
            <a:r>
              <a:rPr lang="it-IT" sz="1800" dirty="0">
                <a:solidFill>
                  <a:schemeClr val="tx1"/>
                </a:solidFill>
              </a:rPr>
              <a:t>UNIVERSITA' DEGLI STUDI DI SIENA</a:t>
            </a:r>
          </a:p>
          <a:p>
            <a:pPr lvl="0">
              <a:buSzPts val="1800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6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707364" y="438085"/>
            <a:ext cx="108654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Aerospazio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in Toscana –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Punti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di forza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13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07364" y="1356476"/>
            <a:ext cx="9877541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it-IT" sz="1600" b="1" dirty="0">
                <a:solidFill>
                  <a:schemeClr val="tx1"/>
                </a:solidFill>
              </a:rPr>
              <a:t>Piattaforme</a:t>
            </a:r>
            <a:r>
              <a:rPr lang="it-IT" sz="1600" dirty="0">
                <a:solidFill>
                  <a:schemeClr val="tx1"/>
                </a:solidFill>
              </a:rPr>
              <a:t>
• </a:t>
            </a:r>
            <a:r>
              <a:rPr lang="it-IT" sz="1600" b="1" dirty="0">
                <a:solidFill>
                  <a:schemeClr val="tx1"/>
                </a:solidFill>
              </a:rPr>
              <a:t>Satelliti</a:t>
            </a:r>
            <a:r>
              <a:rPr lang="it-IT" sz="1600" dirty="0">
                <a:solidFill>
                  <a:schemeClr val="tx1"/>
                </a:solidFill>
              </a:rPr>
              <a:t>: Leonardo, SITAEL e Aerospazio Tecnologie realizzano sistemi di propulsione e controllo dell'assetto.
• </a:t>
            </a:r>
            <a:r>
              <a:rPr lang="it-IT" sz="1600" b="1" dirty="0">
                <a:solidFill>
                  <a:schemeClr val="tx1"/>
                </a:solidFill>
              </a:rPr>
              <a:t>Veicoli spaziali e robot</a:t>
            </a:r>
            <a:r>
              <a:rPr lang="it-IT" sz="1600" dirty="0">
                <a:solidFill>
                  <a:schemeClr val="tx1"/>
                </a:solidFill>
              </a:rPr>
              <a:t>: Leonardo crea automatismi e sistemi robotici per l'esplorazione spaziale e planetaria.
</a:t>
            </a:r>
            <a:r>
              <a:rPr lang="it-IT" sz="1600" b="1" dirty="0">
                <a:solidFill>
                  <a:schemeClr val="tx1"/>
                </a:solidFill>
              </a:rPr>
              <a:t>Aree di sviluppo</a:t>
            </a:r>
            <a:r>
              <a:rPr lang="it-IT" sz="1600" dirty="0">
                <a:solidFill>
                  <a:schemeClr val="tx1"/>
                </a:solidFill>
              </a:rPr>
              <a:t>:
• </a:t>
            </a:r>
            <a:r>
              <a:rPr lang="it-IT" sz="1600" b="1" dirty="0">
                <a:solidFill>
                  <a:schemeClr val="tx1"/>
                </a:solidFill>
              </a:rPr>
              <a:t>Propulsione e gestione dell'energia</a:t>
            </a:r>
            <a:r>
              <a:rPr lang="it-IT" sz="1600" dirty="0">
                <a:solidFill>
                  <a:schemeClr val="tx1"/>
                </a:solidFill>
              </a:rPr>
              <a:t>: Aerospazio Tecnologie e SITAEL operano nel campo dei sistemi di propulsione elettrica per lo spazio.
• </a:t>
            </a:r>
            <a:r>
              <a:rPr lang="it-IT" sz="1600" b="1" dirty="0">
                <a:solidFill>
                  <a:schemeClr val="tx1"/>
                </a:solidFill>
              </a:rPr>
              <a:t>Sistemi e installazioni di bordo</a:t>
            </a:r>
            <a:r>
              <a:rPr lang="it-IT" sz="1600" dirty="0">
                <a:solidFill>
                  <a:schemeClr val="tx1"/>
                </a:solidFill>
              </a:rPr>
              <a:t>: Leonardo ha un ruolo strategico nelle tecnologie ottiche, elettroniche e optoelettroniche. SITAEL è attiva nei dispositivi elettronici di alimentazione e controllo e nella microelettronica. Aerospazio Tecnologie è attiva nel campo della fotonica, della comunicazione ottica e dei dispositivi elettronici di potenza e controllo.
• </a:t>
            </a:r>
            <a:r>
              <a:rPr lang="it-IT" sz="1600" b="1" dirty="0">
                <a:solidFill>
                  <a:schemeClr val="tx1"/>
                </a:solidFill>
              </a:rPr>
              <a:t>Telecomunicazioni</a:t>
            </a:r>
            <a:r>
              <a:rPr lang="it-IT" sz="1600" dirty="0">
                <a:solidFill>
                  <a:schemeClr val="tx1"/>
                </a:solidFill>
              </a:rPr>
              <a:t>: IDS e CNIT sono attivi nei sistemi di comunicazione.
• </a:t>
            </a:r>
            <a:r>
              <a:rPr lang="it-IT" sz="1600" b="1" dirty="0">
                <a:solidFill>
                  <a:schemeClr val="tx1"/>
                </a:solidFill>
              </a:rPr>
              <a:t>Earth </a:t>
            </a:r>
            <a:r>
              <a:rPr lang="it-IT" sz="1600" b="1" dirty="0" err="1">
                <a:solidFill>
                  <a:schemeClr val="tx1"/>
                </a:solidFill>
              </a:rPr>
              <a:t>Observation</a:t>
            </a:r>
            <a:r>
              <a:rPr lang="it-IT" sz="1600" dirty="0">
                <a:solidFill>
                  <a:schemeClr val="tx1"/>
                </a:solidFill>
              </a:rPr>
              <a:t>: Short chain per lo sviluppo di costellazioni di minisatelliti, che comprende Leonardo (payload ottici e sensori di assetto), SITAEL (piattaforme) e altre PMI (progettazione meccanica ed elettronica), anche con il supporto di stakeholder di ricerca per la definizione dei requisiti, lo studio dei sensori e lo sviluppo e l'ottimizzazione di prodotti applicativi.
• </a:t>
            </a:r>
            <a:r>
              <a:rPr lang="it-IT" sz="1600" b="1" dirty="0">
                <a:solidFill>
                  <a:schemeClr val="tx1"/>
                </a:solidFill>
              </a:rPr>
              <a:t>Esplorazione spaziale</a:t>
            </a:r>
            <a:r>
              <a:rPr lang="it-IT" sz="1600" dirty="0">
                <a:solidFill>
                  <a:schemeClr val="tx1"/>
                </a:solidFill>
              </a:rPr>
              <a:t>: Leonardo progetta e realizza sensori ottici, elettronici e optoelettronici, automatismi e sistemi robotici per l'esplorazione spaziale e planetaria
</a:t>
            </a:r>
            <a:endParaRPr sz="160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53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14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77236" y="399659"/>
            <a:ext cx="112568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PROGETTO UNIVERSITA’ DI PISA</a:t>
            </a: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hlinkClick r:id="rId3" action="ppaction://hlinkfile"/>
            <a:extLst>
              <a:ext uri="{FF2B5EF4-FFF2-40B4-BE49-F238E27FC236}">
                <a16:creationId xmlns:a16="http://schemas.microsoft.com/office/drawing/2014/main" id="{236F62D8-BC03-4E86-8FDE-590839326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12" y="1407560"/>
            <a:ext cx="9740717" cy="49001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B8095A0-7888-4F5B-94FF-B954BAF63BA6}"/>
              </a:ext>
            </a:extLst>
          </p:cNvPr>
          <p:cNvSpPr txBox="1"/>
          <p:nvPr/>
        </p:nvSpPr>
        <p:spPr>
          <a:xfrm>
            <a:off x="3053993" y="3303366"/>
            <a:ext cx="6107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 ALLIANCE.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94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707364" y="438085"/>
            <a:ext cx="108654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Distretto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Toscano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dell’Aerospazio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: La Governance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15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07364" y="1586094"/>
            <a:ext cx="987754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US" sz="2400" dirty="0">
                <a:solidFill>
                  <a:schemeClr val="tx1"/>
                </a:solidFill>
              </a:rPr>
              <a:t>Presidente: </a:t>
            </a:r>
          </a:p>
          <a:p>
            <a:pPr lvl="0">
              <a:buSzPts val="1800"/>
            </a:pPr>
            <a:r>
              <a:rPr lang="en-US" sz="2400" dirty="0">
                <a:solidFill>
                  <a:schemeClr val="tx1"/>
                </a:solidFill>
              </a:rPr>
              <a:t>Lorna Vatta, GATE 4.0 - </a:t>
            </a:r>
            <a:r>
              <a:rPr lang="en-US" sz="2400" dirty="0" err="1">
                <a:solidFill>
                  <a:schemeClr val="tx1"/>
                </a:solidFill>
              </a:rPr>
              <a:t>partecipa</a:t>
            </a:r>
            <a:r>
              <a:rPr lang="en-US" sz="2400" dirty="0">
                <a:solidFill>
                  <a:schemeClr val="tx1"/>
                </a:solidFill>
              </a:rPr>
              <a:t> al </a:t>
            </a:r>
            <a:r>
              <a:rPr lang="en-US" sz="2400" dirty="0" err="1">
                <a:solidFill>
                  <a:schemeClr val="tx1"/>
                </a:solidFill>
              </a:rPr>
              <a:t>Comitato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dei</a:t>
            </a:r>
            <a:r>
              <a:rPr lang="en-US" sz="2400" dirty="0">
                <a:solidFill>
                  <a:schemeClr val="tx1"/>
                </a:solidFill>
              </a:rPr>
              <a:t> Distretti</a:t>
            </a:r>
          </a:p>
          <a:p>
            <a:pPr lvl="0">
              <a:buSzPts val="1800"/>
            </a:pPr>
            <a:endParaRPr lang="en-US" sz="240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800"/>
            </a:pPr>
            <a:r>
              <a:rPr lang="en-US" sz="2400" dirty="0" err="1">
                <a:solidFill>
                  <a:schemeClr val="tx1"/>
                </a:solidFill>
              </a:rPr>
              <a:t>Membri</a:t>
            </a:r>
            <a:r>
              <a:rPr lang="en-US" sz="2400" dirty="0">
                <a:solidFill>
                  <a:schemeClr val="tx1"/>
                </a:solidFill>
              </a:rPr>
              <a:t> del </a:t>
            </a:r>
            <a:r>
              <a:rPr lang="en-US" sz="2400" dirty="0" err="1">
                <a:solidFill>
                  <a:schemeClr val="tx1"/>
                </a:solidFill>
              </a:rPr>
              <a:t>Comitato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Tecnico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0">
              <a:buSzPts val="1800"/>
            </a:pPr>
            <a:r>
              <a:rPr lang="en-US" sz="2400" b="1" dirty="0">
                <a:solidFill>
                  <a:schemeClr val="tx1"/>
                </a:solidFill>
              </a:rPr>
              <a:t>Valentina Raimondi</a:t>
            </a:r>
            <a:r>
              <a:rPr lang="en-US" sz="2400" dirty="0">
                <a:solidFill>
                  <a:schemeClr val="tx1"/>
                </a:solidFill>
              </a:rPr>
              <a:t>,	CNR</a:t>
            </a:r>
          </a:p>
          <a:p>
            <a:pPr lvl="0">
              <a:buSzPts val="1800"/>
            </a:pPr>
            <a:r>
              <a:rPr lang="en-US" sz="2400" b="1" dirty="0">
                <a:solidFill>
                  <a:schemeClr val="tx1"/>
                </a:solidFill>
              </a:rPr>
              <a:t>Tiziano Mazzoni</a:t>
            </a:r>
            <a:r>
              <a:rPr lang="en-US" sz="2400" dirty="0">
                <a:solidFill>
                  <a:schemeClr val="tx1"/>
                </a:solidFill>
              </a:rPr>
              <a:t>, 		Leonardo SpA</a:t>
            </a:r>
          </a:p>
          <a:p>
            <a:pPr lvl="0">
              <a:buSzPts val="1800"/>
            </a:pPr>
            <a:r>
              <a:rPr lang="en-US" sz="2400" b="1" dirty="0">
                <a:solidFill>
                  <a:schemeClr val="tx1"/>
                </a:solidFill>
              </a:rPr>
              <a:t>Francesco Petroni</a:t>
            </a:r>
            <a:r>
              <a:rPr lang="en-US" sz="2400" dirty="0">
                <a:solidFill>
                  <a:schemeClr val="tx1"/>
                </a:solidFill>
              </a:rPr>
              <a:t>, 	</a:t>
            </a:r>
            <a:r>
              <a:rPr lang="en-US" sz="2400" dirty="0" err="1">
                <a:solidFill>
                  <a:schemeClr val="tx1"/>
                </a:solidFill>
              </a:rPr>
              <a:t>Aerospazio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Tecnologie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buSzPts val="1800"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buSzPts val="1800"/>
            </a:pPr>
            <a:r>
              <a:rPr lang="en-US" sz="2400" dirty="0" err="1">
                <a:solidFill>
                  <a:schemeClr val="tx1"/>
                </a:solidFill>
              </a:rPr>
              <a:t>Partecipano</a:t>
            </a:r>
            <a:r>
              <a:rPr lang="en-US" sz="2400" dirty="0">
                <a:solidFill>
                  <a:schemeClr val="tx1"/>
                </a:solidFill>
              </a:rPr>
              <a:t> alle </a:t>
            </a:r>
            <a:r>
              <a:rPr lang="en-US" sz="2400" dirty="0" err="1">
                <a:solidFill>
                  <a:schemeClr val="tx1"/>
                </a:solidFill>
              </a:rPr>
              <a:t>attività</a:t>
            </a:r>
            <a:r>
              <a:rPr lang="en-US" sz="2400" dirty="0">
                <a:solidFill>
                  <a:schemeClr val="tx1"/>
                </a:solidFill>
              </a:rPr>
              <a:t> del </a:t>
            </a:r>
            <a:r>
              <a:rPr lang="en-US" sz="2400" dirty="0" err="1">
                <a:solidFill>
                  <a:schemeClr val="tx1"/>
                </a:solidFill>
              </a:rPr>
              <a:t>Comitato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Tecnico</a:t>
            </a:r>
            <a:r>
              <a:rPr lang="en-US" sz="2400" dirty="0">
                <a:solidFill>
                  <a:schemeClr val="tx1"/>
                </a:solidFill>
              </a:rPr>
              <a:t> Nazionale</a:t>
            </a:r>
          </a:p>
        </p:txBody>
      </p:sp>
    </p:spTree>
    <p:extLst>
      <p:ext uri="{BB962C8B-B14F-4D97-AF65-F5344CB8AC3E}">
        <p14:creationId xmlns:p14="http://schemas.microsoft.com/office/powerpoint/2010/main" val="26003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88" y="1560682"/>
            <a:ext cx="3735461" cy="11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22288" y="3806136"/>
            <a:ext cx="567371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TUSCANY X.0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POLO EUROPEO DI INNOVAZIONE DIGITALE DELLA TOSCANA</a:t>
            </a:r>
            <a:endParaRPr sz="2000" b="1" i="0" u="none" strike="noStrike" cap="none" dirty="0">
              <a:solidFill>
                <a:srgbClr val="0E48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ftr" idx="11"/>
          </p:nvPr>
        </p:nvSpPr>
        <p:spPr>
          <a:xfrm>
            <a:off x="8077200" y="64207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0867"/>
            <a:ext cx="4359349" cy="5426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22288" y="5297318"/>
            <a:ext cx="5673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E48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 dirty="0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www.distrettogate40.it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 dirty="0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info@distrettogate40.it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999B6151-AD82-472C-A7EB-4802B2B55BD9}"/>
              </a:ext>
            </a:extLst>
          </p:cNvPr>
          <p:cNvSpPr txBox="1"/>
          <p:nvPr/>
        </p:nvSpPr>
        <p:spPr>
          <a:xfrm>
            <a:off x="707365" y="470742"/>
            <a:ext cx="112930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GATE 4.0</a:t>
            </a:r>
            <a:r>
              <a:rPr lang="it-IT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it-IT" sz="4000" b="1" i="0" u="none" strike="noStrike" cap="none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towards</a:t>
            </a:r>
            <a:r>
              <a:rPr lang="it-IT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the </a:t>
            </a:r>
            <a:r>
              <a:rPr lang="it-IT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EDIH </a:t>
            </a:r>
            <a:r>
              <a:rPr lang="it-IT" sz="4000" b="1" i="0" u="none" strike="noStrike" cap="none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ecosystem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2FE209-EA66-400E-93D7-24A95326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457578"/>
            <a:ext cx="4642640" cy="43706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01BEEF-0822-44D2-8592-F8B55424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05" y="4019724"/>
            <a:ext cx="676106" cy="791974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8F5CDD6-4649-4868-A392-6F0B2C6C244C}"/>
              </a:ext>
            </a:extLst>
          </p:cNvPr>
          <p:cNvCxnSpPr>
            <a:cxnSpLocks/>
          </p:cNvCxnSpPr>
          <p:nvPr/>
        </p:nvCxnSpPr>
        <p:spPr>
          <a:xfrm flipH="1" flipV="1">
            <a:off x="2329216" y="4154750"/>
            <a:ext cx="58877" cy="6569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AB6B7F8-90EC-4BC3-8E6F-373B2086E4EE}"/>
              </a:ext>
            </a:extLst>
          </p:cNvPr>
          <p:cNvCxnSpPr/>
          <p:nvPr/>
        </p:nvCxnSpPr>
        <p:spPr>
          <a:xfrm flipV="1">
            <a:off x="2587650" y="4811698"/>
            <a:ext cx="137795" cy="2308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389F527-AB3F-409E-9095-B2DE31074B6D}"/>
              </a:ext>
            </a:extLst>
          </p:cNvPr>
          <p:cNvCxnSpPr/>
          <p:nvPr/>
        </p:nvCxnSpPr>
        <p:spPr>
          <a:xfrm flipV="1">
            <a:off x="2459115" y="4598633"/>
            <a:ext cx="0" cy="2130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AAD7D3F-F388-4A73-BAA7-6EE524045DFC}"/>
              </a:ext>
            </a:extLst>
          </p:cNvPr>
          <p:cNvCxnSpPr/>
          <p:nvPr/>
        </p:nvCxnSpPr>
        <p:spPr>
          <a:xfrm flipV="1">
            <a:off x="2494347" y="4700727"/>
            <a:ext cx="128535" cy="221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275E4CD-4F10-4793-A9D4-C254E5ED7295}"/>
              </a:ext>
            </a:extLst>
          </p:cNvPr>
          <p:cNvSpPr txBox="1"/>
          <p:nvPr/>
        </p:nvSpPr>
        <p:spPr>
          <a:xfrm>
            <a:off x="4908970" y="2201943"/>
            <a:ext cx="6762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EB Garamond" panose="00000500000000000000" pitchFamily="2" charset="0"/>
                <a:ea typeface="EB Garamond" panose="00000500000000000000" pitchFamily="2" charset="0"/>
              </a:rPr>
              <a:t>Toscana X.0 per
«customizzare localmente le best practice europee» 
«elevare l'ecosistema regionale a livello europeo»
</a:t>
            </a:r>
          </a:p>
        </p:txBody>
      </p:sp>
    </p:spTree>
    <p:extLst>
      <p:ext uri="{BB962C8B-B14F-4D97-AF65-F5344CB8AC3E}">
        <p14:creationId xmlns:p14="http://schemas.microsoft.com/office/powerpoint/2010/main" val="123062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C3008FB-21CA-29FD-2CF9-5B87F58D99F9}"/>
              </a:ext>
            </a:extLst>
          </p:cNvPr>
          <p:cNvSpPr/>
          <p:nvPr/>
        </p:nvSpPr>
        <p:spPr>
          <a:xfrm>
            <a:off x="7388907" y="3055950"/>
            <a:ext cx="1066084" cy="625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3565A6E-365D-70D8-BDF7-35EAF8719A44}"/>
              </a:ext>
            </a:extLst>
          </p:cNvPr>
          <p:cNvSpPr/>
          <p:nvPr/>
        </p:nvSpPr>
        <p:spPr>
          <a:xfrm>
            <a:off x="5900863" y="3067934"/>
            <a:ext cx="1066084" cy="625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A9C70DB-800B-47C6-920C-AFD56689F4F8}"/>
              </a:ext>
            </a:extLst>
          </p:cNvPr>
          <p:cNvSpPr/>
          <p:nvPr/>
        </p:nvSpPr>
        <p:spPr>
          <a:xfrm>
            <a:off x="4584567" y="3080348"/>
            <a:ext cx="1066084" cy="625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781" y="1837064"/>
            <a:ext cx="563098" cy="57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623888" y="517347"/>
            <a:ext cx="112930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European Digital Innovation Hub in Toscana</a:t>
            </a:r>
            <a:endParaRPr dirty="0"/>
          </a:p>
        </p:txBody>
      </p:sp>
      <p:sp>
        <p:nvSpPr>
          <p:cNvPr id="115" name="Google Shape;115;p8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0" y="6378211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Distrettto Advanced Manufacturing 4.0</a:t>
            </a: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18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Gisha" panose="020B0502040204020203" pitchFamily="34" charset="-79"/>
              <a:sym typeface="EB Garamond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560613" y="3091993"/>
            <a:ext cx="1093614" cy="6198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EB Garamond"/>
              <a:ea typeface="EB Garamond"/>
              <a:cs typeface="Gisha" panose="020B0502040204020203" pitchFamily="34" charset="-79"/>
              <a:sym typeface="EB Garamond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644405" y="3745537"/>
            <a:ext cx="138574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2F5496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rgbClr val="2F5496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Agosto</a:t>
            </a:r>
            <a:endParaRPr dirty="0"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913" y="1932261"/>
            <a:ext cx="480424" cy="540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/>
          <p:nvPr/>
        </p:nvSpPr>
        <p:spPr>
          <a:xfrm>
            <a:off x="954314" y="1799004"/>
            <a:ext cx="810706" cy="791061"/>
          </a:xfrm>
          <a:prstGeom prst="ellipse">
            <a:avLst/>
          </a:prstGeom>
          <a:noFill/>
          <a:ln w="38100" cap="flat" cmpd="sng">
            <a:solidFill>
              <a:srgbClr val="0F48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sym typeface="Arial"/>
            </a:endParaRPr>
          </a:p>
        </p:txBody>
      </p:sp>
      <p:cxnSp>
        <p:nvCxnSpPr>
          <p:cNvPr id="123" name="Google Shape;123;p8"/>
          <p:cNvCxnSpPr>
            <a:stCxn id="122" idx="4"/>
          </p:cNvCxnSpPr>
          <p:nvPr/>
        </p:nvCxnSpPr>
        <p:spPr>
          <a:xfrm>
            <a:off x="1359667" y="2590065"/>
            <a:ext cx="0" cy="6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8"/>
          <p:cNvSpPr/>
          <p:nvPr/>
        </p:nvSpPr>
        <p:spPr>
          <a:xfrm>
            <a:off x="1269941" y="3217459"/>
            <a:ext cx="114088" cy="181466"/>
          </a:xfrm>
          <a:prstGeom prst="donu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46829" y="4659437"/>
            <a:ext cx="15855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Preselezione EDIH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EB Garamond"/>
                <a:ea typeface="EB Garamond"/>
                <a:sym typeface="EB Garamond"/>
              </a:rPr>
              <a:t>(a livello di stato membro)</a:t>
            </a:r>
            <a:endParaRPr dirty="0"/>
          </a:p>
        </p:txBody>
      </p:sp>
      <p:sp>
        <p:nvSpPr>
          <p:cNvPr id="126" name="Google Shape;126;p8"/>
          <p:cNvSpPr/>
          <p:nvPr/>
        </p:nvSpPr>
        <p:spPr>
          <a:xfrm>
            <a:off x="1983442" y="3089633"/>
            <a:ext cx="979145" cy="6198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7C9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 </a:t>
            </a:r>
            <a:endParaRPr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Gisha" panose="020B0502040204020203" pitchFamily="34" charset="-79"/>
              <a:sym typeface="EB Garamond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1299285" y="2432770"/>
            <a:ext cx="245097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rgbClr val="5C84CC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Settembre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5C84CC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2020</a:t>
            </a:r>
            <a:endParaRPr dirty="0"/>
          </a:p>
        </p:txBody>
      </p:sp>
      <p:sp>
        <p:nvSpPr>
          <p:cNvPr id="128" name="Google Shape;128;p8"/>
          <p:cNvSpPr txBox="1"/>
          <p:nvPr/>
        </p:nvSpPr>
        <p:spPr>
          <a:xfrm>
            <a:off x="1698041" y="1248168"/>
            <a:ext cx="237080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Il Distretto Gate 4.0 si candida con un la proposta </a:t>
            </a:r>
            <a:r>
              <a:rPr lang="it-IT" b="1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TOSCANA X.0</a:t>
            </a: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. Partenariato di </a:t>
            </a:r>
            <a:r>
              <a:rPr lang="it-IT" b="1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12 soggetti + 6 Supporter</a:t>
            </a:r>
            <a:endParaRPr dirty="0"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833" y="4322069"/>
            <a:ext cx="583542" cy="61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>
            <a:off x="2314427" y="4277031"/>
            <a:ext cx="810706" cy="791061"/>
          </a:xfrm>
          <a:prstGeom prst="ellipse">
            <a:avLst/>
          </a:prstGeom>
          <a:noFill/>
          <a:ln w="38100" cap="flat" cmpd="sng">
            <a:solidFill>
              <a:srgbClr val="5C8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sym typeface="Arial"/>
            </a:endParaRPr>
          </a:p>
        </p:txBody>
      </p:sp>
      <p:cxnSp>
        <p:nvCxnSpPr>
          <p:cNvPr id="131" name="Google Shape;131;p8"/>
          <p:cNvCxnSpPr>
            <a:cxnSpLocks/>
          </p:cNvCxnSpPr>
          <p:nvPr/>
        </p:nvCxnSpPr>
        <p:spPr>
          <a:xfrm>
            <a:off x="2714798" y="3370484"/>
            <a:ext cx="0" cy="86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8"/>
          <p:cNvSpPr/>
          <p:nvPr/>
        </p:nvSpPr>
        <p:spPr>
          <a:xfrm>
            <a:off x="2620530" y="3238386"/>
            <a:ext cx="114088" cy="181466"/>
          </a:xfrm>
          <a:prstGeom prst="donu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3327834" y="3080348"/>
            <a:ext cx="977419" cy="6253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7C9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EB Garamond"/>
              <a:ea typeface="EB Garamond"/>
              <a:cs typeface="Gisha" panose="020B0502040204020203" pitchFamily="34" charset="-79"/>
              <a:sym typeface="EB Garamond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2624321" y="3660041"/>
            <a:ext cx="245097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7C9CD6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rgbClr val="7C9CD6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Dicembre</a:t>
            </a:r>
            <a:endParaRPr dirty="0"/>
          </a:p>
        </p:txBody>
      </p:sp>
      <p:sp>
        <p:nvSpPr>
          <p:cNvPr id="135" name="Google Shape;135;p8"/>
          <p:cNvSpPr/>
          <p:nvPr/>
        </p:nvSpPr>
        <p:spPr>
          <a:xfrm>
            <a:off x="3406769" y="1744245"/>
            <a:ext cx="810706" cy="791061"/>
          </a:xfrm>
          <a:prstGeom prst="ellipse">
            <a:avLst/>
          </a:prstGeom>
          <a:noFill/>
          <a:ln w="38100" cap="flat" cmpd="sng">
            <a:solidFill>
              <a:srgbClr val="A5BB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7C9CD6"/>
              </a:solidFill>
              <a:sym typeface="Arial"/>
            </a:endParaRPr>
          </a:p>
        </p:txBody>
      </p:sp>
      <p:cxnSp>
        <p:nvCxnSpPr>
          <p:cNvPr id="136" name="Google Shape;136;p8"/>
          <p:cNvCxnSpPr>
            <a:stCxn id="135" idx="4"/>
          </p:cNvCxnSpPr>
          <p:nvPr/>
        </p:nvCxnSpPr>
        <p:spPr>
          <a:xfrm>
            <a:off x="3812122" y="2535306"/>
            <a:ext cx="0" cy="6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8"/>
          <p:cNvSpPr/>
          <p:nvPr/>
        </p:nvSpPr>
        <p:spPr>
          <a:xfrm>
            <a:off x="3724462" y="3201976"/>
            <a:ext cx="114088" cy="181466"/>
          </a:xfrm>
          <a:prstGeom prst="donu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sym typeface="Arial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3317294" y="4447109"/>
            <a:ext cx="158558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MISE (MUR-MID) ritiene la proposta </a:t>
            </a:r>
            <a:r>
              <a:rPr lang="it-IT" b="1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ADEGUATA </a:t>
            </a: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per la procedura </a:t>
            </a:r>
            <a:r>
              <a:rPr lang="it-IT" b="1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call ristretta </a:t>
            </a: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europea</a:t>
            </a:r>
            <a:endParaRPr dirty="0"/>
          </a:p>
        </p:txBody>
      </p:sp>
      <p:sp>
        <p:nvSpPr>
          <p:cNvPr id="140" name="Google Shape;140;p8"/>
          <p:cNvSpPr txBox="1"/>
          <p:nvPr/>
        </p:nvSpPr>
        <p:spPr>
          <a:xfrm>
            <a:off x="4125305" y="2144776"/>
            <a:ext cx="19954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Novembre 2021 – 22 Febbraio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2022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4414293" y="999819"/>
            <a:ext cx="262178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Preparazione e sottomissione TUSCANY X.0 nell’ambito della </a:t>
            </a:r>
            <a:r>
              <a:rPr lang="it-IT" b="1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Restricted call DIGITAL-2021-EDIH-01 </a:t>
            </a:r>
            <a:r>
              <a:rPr lang="it-IT" b="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(slittata da primo trimestre 2021)</a:t>
            </a:r>
            <a:endParaRPr dirty="0"/>
          </a:p>
        </p:txBody>
      </p:sp>
      <p:sp>
        <p:nvSpPr>
          <p:cNvPr id="142" name="Google Shape;142;p8"/>
          <p:cNvSpPr txBox="1"/>
          <p:nvPr/>
        </p:nvSpPr>
        <p:spPr>
          <a:xfrm>
            <a:off x="5274258" y="3705660"/>
            <a:ext cx="245097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2022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(Fine) Maggio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Google Shape;129;p8">
            <a:extLst>
              <a:ext uri="{FF2B5EF4-FFF2-40B4-BE49-F238E27FC236}">
                <a16:creationId xmlns:a16="http://schemas.microsoft.com/office/drawing/2014/main" id="{C20A374C-054C-4420-B327-5392D6A2DC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574" y="4327882"/>
            <a:ext cx="583542" cy="618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30;p8">
            <a:extLst>
              <a:ext uri="{FF2B5EF4-FFF2-40B4-BE49-F238E27FC236}">
                <a16:creationId xmlns:a16="http://schemas.microsoft.com/office/drawing/2014/main" id="{24EEAF28-4CA3-4A64-9323-D0F99398509E}"/>
              </a:ext>
            </a:extLst>
          </p:cNvPr>
          <p:cNvSpPr/>
          <p:nvPr/>
        </p:nvSpPr>
        <p:spPr>
          <a:xfrm>
            <a:off x="4987168" y="4282844"/>
            <a:ext cx="810706" cy="791061"/>
          </a:xfrm>
          <a:prstGeom prst="ellipse">
            <a:avLst/>
          </a:prstGeom>
          <a:noFill/>
          <a:ln w="38100" cap="flat" cmpd="sng">
            <a:solidFill>
              <a:srgbClr val="5C8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sym typeface="Arial"/>
            </a:endParaRPr>
          </a:p>
        </p:txBody>
      </p:sp>
      <p:sp>
        <p:nvSpPr>
          <p:cNvPr id="35" name="Google Shape;132;p8">
            <a:extLst>
              <a:ext uri="{FF2B5EF4-FFF2-40B4-BE49-F238E27FC236}">
                <a16:creationId xmlns:a16="http://schemas.microsoft.com/office/drawing/2014/main" id="{0E519F82-93E0-473A-BABF-08B94306173B}"/>
              </a:ext>
            </a:extLst>
          </p:cNvPr>
          <p:cNvSpPr/>
          <p:nvPr/>
        </p:nvSpPr>
        <p:spPr>
          <a:xfrm>
            <a:off x="5293271" y="3214703"/>
            <a:ext cx="114088" cy="181466"/>
          </a:xfrm>
          <a:prstGeom prst="donut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36" name="Google Shape;131;p8">
            <a:extLst>
              <a:ext uri="{FF2B5EF4-FFF2-40B4-BE49-F238E27FC236}">
                <a16:creationId xmlns:a16="http://schemas.microsoft.com/office/drawing/2014/main" id="{BC630B57-8744-4DE1-AD26-D22656C4FDCA}"/>
              </a:ext>
            </a:extLst>
          </p:cNvPr>
          <p:cNvCxnSpPr>
            <a:cxnSpLocks/>
          </p:cNvCxnSpPr>
          <p:nvPr/>
        </p:nvCxnSpPr>
        <p:spPr>
          <a:xfrm>
            <a:off x="5381758" y="3384679"/>
            <a:ext cx="0" cy="86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38;p8">
            <a:extLst>
              <a:ext uri="{FF2B5EF4-FFF2-40B4-BE49-F238E27FC236}">
                <a16:creationId xmlns:a16="http://schemas.microsoft.com/office/drawing/2014/main" id="{3DA42047-AEF8-414A-A865-31BAF98D85E8}"/>
              </a:ext>
            </a:extLst>
          </p:cNvPr>
          <p:cNvSpPr txBox="1"/>
          <p:nvPr/>
        </p:nvSpPr>
        <p:spPr>
          <a:xfrm>
            <a:off x="5874938" y="4440683"/>
            <a:ext cx="15855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Comunicazione valutazione proposte EDIH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EF32EF-81BF-4CE0-BF8B-068869ECD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442" y="1833328"/>
            <a:ext cx="612326" cy="710920"/>
          </a:xfrm>
          <a:prstGeom prst="rect">
            <a:avLst/>
          </a:prstGeom>
        </p:spPr>
      </p:pic>
      <p:sp>
        <p:nvSpPr>
          <p:cNvPr id="42" name="Google Shape;130;p8">
            <a:extLst>
              <a:ext uri="{FF2B5EF4-FFF2-40B4-BE49-F238E27FC236}">
                <a16:creationId xmlns:a16="http://schemas.microsoft.com/office/drawing/2014/main" id="{B865929E-96E2-49B7-8109-71CE817E202A}"/>
              </a:ext>
            </a:extLst>
          </p:cNvPr>
          <p:cNvSpPr/>
          <p:nvPr/>
        </p:nvSpPr>
        <p:spPr>
          <a:xfrm>
            <a:off x="6152252" y="1771927"/>
            <a:ext cx="810706" cy="791061"/>
          </a:xfrm>
          <a:prstGeom prst="ellipse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3" name="Google Shape;136;p8">
            <a:extLst>
              <a:ext uri="{FF2B5EF4-FFF2-40B4-BE49-F238E27FC236}">
                <a16:creationId xmlns:a16="http://schemas.microsoft.com/office/drawing/2014/main" id="{1FE37B79-3F1D-41E4-A6D8-A12693FA958E}"/>
              </a:ext>
            </a:extLst>
          </p:cNvPr>
          <p:cNvCxnSpPr/>
          <p:nvPr/>
        </p:nvCxnSpPr>
        <p:spPr>
          <a:xfrm>
            <a:off x="6523735" y="2573286"/>
            <a:ext cx="0" cy="6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137;p8">
            <a:extLst>
              <a:ext uri="{FF2B5EF4-FFF2-40B4-BE49-F238E27FC236}">
                <a16:creationId xmlns:a16="http://schemas.microsoft.com/office/drawing/2014/main" id="{5A753AAF-22BD-47E5-85D4-A9DF47CD98EB}"/>
              </a:ext>
            </a:extLst>
          </p:cNvPr>
          <p:cNvSpPr/>
          <p:nvPr/>
        </p:nvSpPr>
        <p:spPr>
          <a:xfrm>
            <a:off x="6479638" y="3208215"/>
            <a:ext cx="114088" cy="181466"/>
          </a:xfrm>
          <a:prstGeom prst="donut">
            <a:avLst>
              <a:gd name="adj" fmla="val 25000"/>
            </a:avLst>
          </a:prstGeom>
          <a:solidFill>
            <a:srgbClr val="A5BBE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46" name="Google Shape;132;p8">
            <a:extLst>
              <a:ext uri="{FF2B5EF4-FFF2-40B4-BE49-F238E27FC236}">
                <a16:creationId xmlns:a16="http://schemas.microsoft.com/office/drawing/2014/main" id="{23F5A282-1C20-4975-AB84-D9EAAEB765F2}"/>
              </a:ext>
            </a:extLst>
          </p:cNvPr>
          <p:cNvSpPr/>
          <p:nvPr/>
        </p:nvSpPr>
        <p:spPr>
          <a:xfrm>
            <a:off x="7822848" y="3253880"/>
            <a:ext cx="114088" cy="181466"/>
          </a:xfrm>
          <a:prstGeom prst="donut">
            <a:avLst>
              <a:gd name="adj" fmla="val 25000"/>
            </a:avLst>
          </a:prstGeom>
          <a:solidFill>
            <a:srgbClr val="5C84C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47" name="Google Shape;131;p8">
            <a:extLst>
              <a:ext uri="{FF2B5EF4-FFF2-40B4-BE49-F238E27FC236}">
                <a16:creationId xmlns:a16="http://schemas.microsoft.com/office/drawing/2014/main" id="{642E6028-2172-406F-B5A9-5F782AD2A6B5}"/>
              </a:ext>
            </a:extLst>
          </p:cNvPr>
          <p:cNvCxnSpPr>
            <a:cxnSpLocks/>
          </p:cNvCxnSpPr>
          <p:nvPr/>
        </p:nvCxnSpPr>
        <p:spPr>
          <a:xfrm>
            <a:off x="7911335" y="3423856"/>
            <a:ext cx="0" cy="86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40194A43-D7A1-4DA6-B26A-5E70B7A12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984" y="4361706"/>
            <a:ext cx="563092" cy="625312"/>
          </a:xfrm>
          <a:prstGeom prst="rect">
            <a:avLst/>
          </a:prstGeom>
        </p:spPr>
      </p:pic>
      <p:sp>
        <p:nvSpPr>
          <p:cNvPr id="50" name="Google Shape;130;p8">
            <a:extLst>
              <a:ext uri="{FF2B5EF4-FFF2-40B4-BE49-F238E27FC236}">
                <a16:creationId xmlns:a16="http://schemas.microsoft.com/office/drawing/2014/main" id="{1E6D0A6E-4B7C-48D9-9B3D-681019ED2A47}"/>
              </a:ext>
            </a:extLst>
          </p:cNvPr>
          <p:cNvSpPr/>
          <p:nvPr/>
        </p:nvSpPr>
        <p:spPr>
          <a:xfrm>
            <a:off x="7515037" y="4282844"/>
            <a:ext cx="810706" cy="791061"/>
          </a:xfrm>
          <a:prstGeom prst="ellipse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2" name="Google Shape;127;p8">
            <a:extLst>
              <a:ext uri="{FF2B5EF4-FFF2-40B4-BE49-F238E27FC236}">
                <a16:creationId xmlns:a16="http://schemas.microsoft.com/office/drawing/2014/main" id="{A4B0D7B2-435A-4DB9-AF17-5C3C17230C50}"/>
              </a:ext>
            </a:extLst>
          </p:cNvPr>
          <p:cNvSpPr txBox="1"/>
          <p:nvPr/>
        </p:nvSpPr>
        <p:spPr>
          <a:xfrm>
            <a:off x="7107085" y="2105591"/>
            <a:ext cx="161579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Settembre - Novembre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2022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Google Shape;141;p8">
            <a:extLst>
              <a:ext uri="{FF2B5EF4-FFF2-40B4-BE49-F238E27FC236}">
                <a16:creationId xmlns:a16="http://schemas.microsoft.com/office/drawing/2014/main" id="{54A878A8-4FCB-4A3D-AF4E-69AB99157EA4}"/>
              </a:ext>
            </a:extLst>
          </p:cNvPr>
          <p:cNvSpPr txBox="1"/>
          <p:nvPr/>
        </p:nvSpPr>
        <p:spPr>
          <a:xfrm>
            <a:off x="7145058" y="1461090"/>
            <a:ext cx="200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Firma contratti con Commissione Europea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34B0AB93-1656-655C-74FD-8DE169765E34}"/>
              </a:ext>
            </a:extLst>
          </p:cNvPr>
          <p:cNvSpPr/>
          <p:nvPr/>
        </p:nvSpPr>
        <p:spPr>
          <a:xfrm>
            <a:off x="8889980" y="3069076"/>
            <a:ext cx="1066084" cy="62531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222A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accent1">
                  <a:lumMod val="50000"/>
                </a:schemeClr>
              </a:solidFill>
              <a:highlight>
                <a:srgbClr val="00FF00"/>
              </a:highlight>
              <a:latin typeface="EB Garamond"/>
              <a:ea typeface="EB Garamond"/>
              <a:cs typeface="Gisha" panose="020B0502040204020203" pitchFamily="34" charset="-79"/>
              <a:sym typeface="EB Garamond"/>
            </a:endParaRPr>
          </a:p>
        </p:txBody>
      </p:sp>
      <p:sp>
        <p:nvSpPr>
          <p:cNvPr id="8" name="Google Shape;132;p8">
            <a:extLst>
              <a:ext uri="{FF2B5EF4-FFF2-40B4-BE49-F238E27FC236}">
                <a16:creationId xmlns:a16="http://schemas.microsoft.com/office/drawing/2014/main" id="{D0EB7B2B-E4C0-3E2A-DB50-2160D040AE45}"/>
              </a:ext>
            </a:extLst>
          </p:cNvPr>
          <p:cNvSpPr/>
          <p:nvPr/>
        </p:nvSpPr>
        <p:spPr>
          <a:xfrm>
            <a:off x="9310884" y="3252170"/>
            <a:ext cx="114088" cy="181466"/>
          </a:xfrm>
          <a:prstGeom prst="donut">
            <a:avLst>
              <a:gd name="adj" fmla="val 25000"/>
            </a:avLst>
          </a:prstGeom>
          <a:solidFill>
            <a:srgbClr val="5C84C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9" name="Google Shape;131;p8">
            <a:extLst>
              <a:ext uri="{FF2B5EF4-FFF2-40B4-BE49-F238E27FC236}">
                <a16:creationId xmlns:a16="http://schemas.microsoft.com/office/drawing/2014/main" id="{37AECB88-3AF7-A194-8278-3D9DA87BFCFA}"/>
              </a:ext>
            </a:extLst>
          </p:cNvPr>
          <p:cNvCxnSpPr>
            <a:cxnSpLocks/>
          </p:cNvCxnSpPr>
          <p:nvPr/>
        </p:nvCxnSpPr>
        <p:spPr>
          <a:xfrm>
            <a:off x="9399371" y="3422146"/>
            <a:ext cx="0" cy="86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D93B2D12-7A56-F6E9-9575-E9FAD6DC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020" y="4359996"/>
            <a:ext cx="563092" cy="625312"/>
          </a:xfrm>
          <a:prstGeom prst="rect">
            <a:avLst/>
          </a:prstGeom>
        </p:spPr>
      </p:pic>
      <p:sp>
        <p:nvSpPr>
          <p:cNvPr id="11" name="Google Shape;130;p8">
            <a:extLst>
              <a:ext uri="{FF2B5EF4-FFF2-40B4-BE49-F238E27FC236}">
                <a16:creationId xmlns:a16="http://schemas.microsoft.com/office/drawing/2014/main" id="{39B80958-0638-D7E0-1EA3-399B975D21EF}"/>
              </a:ext>
            </a:extLst>
          </p:cNvPr>
          <p:cNvSpPr/>
          <p:nvPr/>
        </p:nvSpPr>
        <p:spPr>
          <a:xfrm>
            <a:off x="9003073" y="4281134"/>
            <a:ext cx="810706" cy="791061"/>
          </a:xfrm>
          <a:prstGeom prst="ellipse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2" name="Google Shape;127;p8">
            <a:extLst>
              <a:ext uri="{FF2B5EF4-FFF2-40B4-BE49-F238E27FC236}">
                <a16:creationId xmlns:a16="http://schemas.microsoft.com/office/drawing/2014/main" id="{BB2DB77B-2D96-6134-8D37-FDB5447F0AED}"/>
              </a:ext>
            </a:extLst>
          </p:cNvPr>
          <p:cNvSpPr txBox="1"/>
          <p:nvPr/>
        </p:nvSpPr>
        <p:spPr>
          <a:xfrm>
            <a:off x="8578665" y="2314949"/>
            <a:ext cx="161579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1 Ottobre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2022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Google Shape;141;p8">
            <a:extLst>
              <a:ext uri="{FF2B5EF4-FFF2-40B4-BE49-F238E27FC236}">
                <a16:creationId xmlns:a16="http://schemas.microsoft.com/office/drawing/2014/main" id="{78F56C39-4BF5-0860-9E7C-78EF0F730A37}"/>
              </a:ext>
            </a:extLst>
          </p:cNvPr>
          <p:cNvSpPr txBox="1"/>
          <p:nvPr/>
        </p:nvSpPr>
        <p:spPr>
          <a:xfrm>
            <a:off x="8885990" y="1663801"/>
            <a:ext cx="200960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FF0000"/>
                </a:solidFill>
                <a:latin typeface="EB Garamond"/>
                <a:ea typeface="EB Garamond"/>
                <a:cs typeface="Gisha" panose="020B0502040204020203" pitchFamily="34" charset="-79"/>
                <a:sym typeface="EB Garamond"/>
              </a:rPr>
              <a:t>Inizio attività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34505" y="425466"/>
            <a:ext cx="12322734" cy="119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Il partenariato: 13 enti ognuno con un suo ruolo</a:t>
            </a:r>
            <a:endParaRPr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402819" y="4462438"/>
            <a:ext cx="242930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EB Garamond"/>
                <a:cs typeface="Calibri" panose="020F0502020204030204" pitchFamily="34" charset="0"/>
                <a:sym typeface="EB Garamond"/>
              </a:rPr>
              <a:t>ICT</a:t>
            </a:r>
            <a:endParaRPr b="1" i="0" u="none" strike="noStrike" cap="none">
              <a:solidFill>
                <a:srgbClr val="000000"/>
              </a:solidFill>
              <a:latin typeface="Calibri" panose="020F0502020204030204" pitchFamily="34" charset="0"/>
              <a:ea typeface="EB Garamond"/>
              <a:cs typeface="Calibri" panose="020F0502020204030204" pitchFamily="34" charset="0"/>
              <a:sym typeface="EB Garamond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42CBD3-D223-4065-BB42-E6618BF3A768}"/>
              </a:ext>
            </a:extLst>
          </p:cNvPr>
          <p:cNvSpPr/>
          <p:nvPr/>
        </p:nvSpPr>
        <p:spPr>
          <a:xfrm>
            <a:off x="3051360" y="2882731"/>
            <a:ext cx="1681316" cy="48178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System Integrators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699EE8B-65FE-4D31-A421-EEE6811D1C15}"/>
              </a:ext>
            </a:extLst>
          </p:cNvPr>
          <p:cNvSpPr/>
          <p:nvPr/>
        </p:nvSpPr>
        <p:spPr>
          <a:xfrm>
            <a:off x="4767090" y="2882731"/>
            <a:ext cx="1681316" cy="48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Providers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DA3EFF3-4342-410B-B5C9-E529242529B1}"/>
              </a:ext>
            </a:extLst>
          </p:cNvPr>
          <p:cNvSpPr/>
          <p:nvPr/>
        </p:nvSpPr>
        <p:spPr>
          <a:xfrm>
            <a:off x="3051360" y="3413671"/>
            <a:ext cx="1681316" cy="2802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EB Garamond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BF3C052-02A4-48D6-87CC-74D74D0CCB4E}"/>
              </a:ext>
            </a:extLst>
          </p:cNvPr>
          <p:cNvSpPr txBox="1"/>
          <p:nvPr/>
        </p:nvSpPr>
        <p:spPr>
          <a:xfrm>
            <a:off x="2948620" y="3475525"/>
            <a:ext cx="17698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spcBef>
                <a:spcPts val="600"/>
              </a:spcBef>
              <a:buSzPts val="1800"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GATE 4.0</a:t>
            </a:r>
          </a:p>
          <a:p>
            <a:pPr marL="114300">
              <a:spcBef>
                <a:spcPts val="600"/>
              </a:spcBef>
              <a:buSzPts val="1800"/>
            </a:pPr>
            <a:endParaRPr lang="it-IT" b="1" dirty="0">
              <a:latin typeface="Calibri" panose="020F0502020204030204" pitchFamily="34" charset="0"/>
              <a:ea typeface="EB Garamond" panose="00000500000000000000" pitchFamily="2" charset="0"/>
              <a:cs typeface="Calibri" panose="020F0502020204030204" pitchFamily="34" charset="0"/>
            </a:endParaRPr>
          </a:p>
          <a:p>
            <a:pPr marL="114300">
              <a:spcBef>
                <a:spcPts val="600"/>
              </a:spcBef>
              <a:buSzPts val="1800"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POLO NAVACCHIO </a:t>
            </a: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it-IT" b="1" dirty="0">
              <a:latin typeface="Calibri" panose="020F0502020204030204" pitchFamily="34" charset="0"/>
              <a:ea typeface="EB Garamond" panose="00000500000000000000" pitchFamily="2" charset="0"/>
              <a:cs typeface="Calibri" panose="020F0502020204030204" pitchFamily="34" charset="0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ARTES 4.0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D5EE854-3AD5-46A2-A403-32CED0DF9447}"/>
              </a:ext>
            </a:extLst>
          </p:cNvPr>
          <p:cNvSpPr/>
          <p:nvPr/>
        </p:nvSpPr>
        <p:spPr>
          <a:xfrm>
            <a:off x="4781838" y="3423087"/>
            <a:ext cx="1681316" cy="28021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EB Garamond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179849-B6B5-47B5-B95A-78893709E34B}"/>
              </a:ext>
            </a:extLst>
          </p:cNvPr>
          <p:cNvSpPr txBox="1"/>
          <p:nvPr/>
        </p:nvSpPr>
        <p:spPr>
          <a:xfrm>
            <a:off x="4678602" y="3480655"/>
            <a:ext cx="176980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CNR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UNIFI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UNIPI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UNISI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SNS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SSS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IMT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9F870F2-BF2F-4C09-9765-8852ED0F2702}"/>
              </a:ext>
            </a:extLst>
          </p:cNvPr>
          <p:cNvSpPr/>
          <p:nvPr/>
        </p:nvSpPr>
        <p:spPr>
          <a:xfrm>
            <a:off x="6512316" y="3423087"/>
            <a:ext cx="1681316" cy="2802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EB Garamond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CEF0BC7-26C2-443D-964C-75766467CEA8}"/>
              </a:ext>
            </a:extLst>
          </p:cNvPr>
          <p:cNvSpPr txBox="1"/>
          <p:nvPr/>
        </p:nvSpPr>
        <p:spPr>
          <a:xfrm>
            <a:off x="6409080" y="3480655"/>
            <a:ext cx="1809134" cy="943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DIH TOSCANA 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EUROSPORTELLO</a:t>
            </a:r>
          </a:p>
          <a:p>
            <a:pPr marL="1143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b="1" dirty="0"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EDI.it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D9E40A4-D5B3-4C07-B952-B6A0B2ECD587}"/>
              </a:ext>
            </a:extLst>
          </p:cNvPr>
          <p:cNvSpPr/>
          <p:nvPr/>
        </p:nvSpPr>
        <p:spPr>
          <a:xfrm>
            <a:off x="6492652" y="2882729"/>
            <a:ext cx="1681316" cy="4817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EB Garamond" panose="00000500000000000000" pitchFamily="2" charset="0"/>
                <a:cs typeface="Calibri" panose="020F0502020204030204" pitchFamily="34" charset="0"/>
              </a:rPr>
              <a:t>Access Points</a:t>
            </a:r>
          </a:p>
        </p:txBody>
      </p:sp>
      <p:sp>
        <p:nvSpPr>
          <p:cNvPr id="38" name="Google Shape;180;p25">
            <a:extLst>
              <a:ext uri="{FF2B5EF4-FFF2-40B4-BE49-F238E27FC236}">
                <a16:creationId xmlns:a16="http://schemas.microsoft.com/office/drawing/2014/main" id="{F6547EBE-77C3-4790-A57B-90D319131135}"/>
              </a:ext>
            </a:extLst>
          </p:cNvPr>
          <p:cNvSpPr txBox="1"/>
          <p:nvPr/>
        </p:nvSpPr>
        <p:spPr>
          <a:xfrm>
            <a:off x="852696" y="1183134"/>
            <a:ext cx="9803098" cy="101562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ea typeface="EB Garamond"/>
                <a:cs typeface="Gisha" panose="020B0502040204020203" pitchFamily="34" charset="-79"/>
                <a:sym typeface="EB Garamond"/>
              </a:rPr>
              <a:t>Tuscany</a:t>
            </a:r>
            <a:r>
              <a:rPr lang="it-IT" sz="2000" i="0" u="none" strike="noStrike" cap="none" dirty="0">
                <a:solidFill>
                  <a:schemeClr val="bg1">
                    <a:lumMod val="50000"/>
                  </a:schemeClr>
                </a:solidFill>
                <a:latin typeface="Gisha" panose="020B0502040204020203" pitchFamily="34" charset="-79"/>
                <a:ea typeface="EB Garamond"/>
                <a:cs typeface="Gisha" panose="020B0502040204020203" pitchFamily="34" charset="-79"/>
                <a:sym typeface="EB Garamond"/>
              </a:rPr>
              <a:t> X.0 mira a orchestrare e ampliare le azioni che diversi attori della regione devono spingere a realizzare la trasformazione digitale e verde dell'economia locale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ea typeface="EB Garamond"/>
                <a:cs typeface="Gisha" panose="020B0502040204020203" pitchFamily="34" charset="-79"/>
                <a:sym typeface="EB Garamond"/>
              </a:rPr>
              <a:t>E’ un modello che deve insistere su enti esistenti</a:t>
            </a:r>
            <a:endParaRPr sz="2000" b="1" i="0" u="none" strike="noStrike" cap="none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ea typeface="EB Garamond"/>
              <a:cs typeface="Gisha" panose="020B0502040204020203" pitchFamily="34" charset="-79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4788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77236" y="399659"/>
            <a:ext cx="112568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Agenda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067651" y="1125762"/>
            <a:ext cx="10551207" cy="536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Benvenuto ai partecipanti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Saluti delle istituzioni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Presentazione e proiezione del Docufilm sulla storia dell’aerospazio in Italia prodotto dal CTNA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Le attività del CTNA  	Augusto Cramarossa – Vicepresidente CTNA –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</a:pPr>
            <a:r>
              <a:rPr lang="it-IT" b="1" dirty="0">
                <a:solidFill>
                  <a:schemeClr val="bg2"/>
                </a:solidFill>
                <a:latin typeface="Garamond" panose="02020404030301010803" pitchFamily="18" charset="0"/>
              </a:rPr>
              <a:t>			</a:t>
            </a: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Cluster Tecnologico Nazionale Aerospazio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Il Distretto toscano dell’Aerospazio: peculiarità, opportunità, relazioni tra Ricerca, PMI e grandi imprese; la nuova opportunità del </a:t>
            </a:r>
            <a:r>
              <a:rPr lang="it-IT" b="1" dirty="0">
                <a:solidFill>
                  <a:schemeClr val="bg2"/>
                </a:solidFill>
                <a:latin typeface="Garamond" panose="02020404030301010803" pitchFamily="18" charset="0"/>
              </a:rPr>
              <a:t>European </a:t>
            </a: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Digital Innovation Hub Europeo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/>
                </a:solidFill>
                <a:latin typeface="Garamond" panose="02020404030301010803" pitchFamily="18" charset="0"/>
              </a:rPr>
              <a:t>Proiezione del video realizzato da Regione Toscana su Aerospazio</a:t>
            </a:r>
            <a:endParaRPr lang="it-IT" b="1" i="0" u="none" strike="noStrike" cap="none" dirty="0">
              <a:solidFill>
                <a:schemeClr val="bg2"/>
              </a:solidFill>
              <a:latin typeface="Garamond" panose="02020404030301010803" pitchFamily="18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</a:pPr>
            <a:r>
              <a:rPr lang="it-IT" b="1" dirty="0">
                <a:solidFill>
                  <a:schemeClr val="bg2"/>
                </a:solidFill>
                <a:latin typeface="Garamond" panose="02020404030301010803" pitchFamily="18" charset="0"/>
              </a:rPr>
              <a:t>			</a:t>
            </a: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Lorna Vatta - Presidente Distretto GATE 4.</a:t>
            </a:r>
            <a:b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</a:br>
            <a:endParaRPr lang="it-IT" b="1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</a:pPr>
            <a:r>
              <a:rPr lang="it-IT" b="1" i="1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Light Lunch </a:t>
            </a:r>
            <a:r>
              <a:rPr lang="it-IT" b="1" i="1" u="none" strike="noStrike" cap="none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&amp; Networking</a:t>
            </a:r>
            <a:br>
              <a:rPr lang="it-IT" b="1" i="1" u="none" strike="noStrike" cap="none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</a:br>
            <a:endParaRPr lang="it-IT" b="1" i="1" u="none" strike="noStrike" cap="none" dirty="0">
              <a:solidFill>
                <a:schemeClr val="bg2"/>
              </a:solidFill>
              <a:latin typeface="Garamond" panose="02020404030301010803" pitchFamily="18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La comunità della pratica sul tema dell'agricoltura di precisione e della digitalizzazione nel settore agricolo e agroalimentare" </a:t>
            </a:r>
            <a:r>
              <a:rPr lang="it-IT" b="1" dirty="0">
                <a:solidFill>
                  <a:schemeClr val="bg2"/>
                </a:solidFill>
                <a:latin typeface="Garamond" panose="02020404030301010803" pitchFamily="18" charset="0"/>
              </a:rPr>
              <a:t>		</a:t>
            </a: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Marco Locatelli, Dirigente Innovazione e progetti europei Ente Terre 					Regionali toscane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Casi d’uso raccontati dalle nostre aziende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			A cura di Toscana Spazio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La Grande azienda come catalizzatrice di opportunità sul territorio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			Tiziano Mazzoni, Relazioni istituzionali Leonardo S.p.A.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b="1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sym typeface="Arial"/>
              </a:rPr>
              <a:t>Conclusioni e Saluti</a:t>
            </a:r>
          </a:p>
        </p:txBody>
      </p:sp>
    </p:spTree>
    <p:extLst>
      <p:ext uri="{BB962C8B-B14F-4D97-AF65-F5344CB8AC3E}">
        <p14:creationId xmlns:p14="http://schemas.microsoft.com/office/powerpoint/2010/main" val="26215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/>
        </p:nvSpPr>
        <p:spPr>
          <a:xfrm>
            <a:off x="243760" y="404531"/>
            <a:ext cx="11043648" cy="89858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000"/>
            </a:pPr>
            <a:r>
              <a:rPr lang="en-US" sz="3600" b="1" i="0" u="none" strike="noStrike" kern="1200" cap="none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  <a:sym typeface="EB Garamond"/>
              </a:rPr>
              <a:t>Tuscany X.0 EDIH </a:t>
            </a:r>
            <a:r>
              <a:rPr lang="en-US" sz="3600" b="1" i="0" u="none" strike="noStrike" kern="1200" cap="none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  <a:sym typeface="EB Garamond"/>
              </a:rPr>
              <a:t>Catalogo</a:t>
            </a:r>
            <a:r>
              <a:rPr lang="en-US" sz="3600" b="1" i="0" u="none" strike="noStrike" kern="1200" cap="none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+mj-cs"/>
                <a:sym typeface="EB Garamond"/>
              </a:rPr>
              <a:t> Servizi</a:t>
            </a:r>
            <a:endParaRPr lang="en-US" sz="3600" b="0" i="0" u="none" strike="noStrike" kern="1200" cap="none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+mj-ea"/>
              <a:cs typeface="+mj-cs"/>
              <a:sym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4861FF-0B09-4AAE-BF99-8BC42894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60" y="1603916"/>
            <a:ext cx="5603076" cy="531339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1CBC0B-9E9D-4AE2-A0B9-A9D6D943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5" y="1603881"/>
            <a:ext cx="5398197" cy="5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/>
        </p:nvSpPr>
        <p:spPr>
          <a:xfrm>
            <a:off x="707365" y="470742"/>
            <a:ext cx="112930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E4881"/>
                </a:solidFill>
                <a:latin typeface="Garamond" panose="02020404030301010803" pitchFamily="18" charset="0"/>
                <a:ea typeface="EB Garamond"/>
                <a:cs typeface="EB Garamond"/>
                <a:sym typeface="EB Garamond"/>
              </a:rPr>
              <a:t>Tuscany X.0 Plan – Logica sequenziale servizi a listino</a:t>
            </a:r>
            <a:endParaRPr sz="1200" b="0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1E6ADF-B9B5-446F-889E-4E4D10D2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14" y="1294414"/>
            <a:ext cx="9563747" cy="42770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999B6151-AD82-472C-A7EB-4802B2B55BD9}"/>
              </a:ext>
            </a:extLst>
          </p:cNvPr>
          <p:cNvSpPr txBox="1"/>
          <p:nvPr/>
        </p:nvSpPr>
        <p:spPr>
          <a:xfrm>
            <a:off x="707365" y="470742"/>
            <a:ext cx="112930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Tuscany X.0: l’EDIH della Toscana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93E333-5E90-44B1-9FF7-4508C096A1EA}"/>
              </a:ext>
            </a:extLst>
          </p:cNvPr>
          <p:cNvSpPr txBox="1"/>
          <p:nvPr/>
        </p:nvSpPr>
        <p:spPr>
          <a:xfrm>
            <a:off x="707365" y="1308498"/>
            <a:ext cx="3855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latin typeface="EB Garamond" panose="00000500000000000000" pitchFamily="2" charset="0"/>
                <a:ea typeface="EB Garamond" panose="00000500000000000000" pitchFamily="2" charset="0"/>
              </a:rPr>
              <a:t>L'EDIH opera come sportello unico che funge da intermediario dell'innovazione per l'incontro tra domanda e offerta di tecnologie e competenze digitali
</a:t>
            </a:r>
            <a:endParaRPr lang="it-IT" sz="2000" b="1"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CD62D0-D205-4728-99D9-D1FAB78CB9AF}"/>
              </a:ext>
            </a:extLst>
          </p:cNvPr>
          <p:cNvSpPr txBox="1"/>
          <p:nvPr/>
        </p:nvSpPr>
        <p:spPr>
          <a:xfrm>
            <a:off x="6096000" y="1236170"/>
            <a:ext cx="4557204" cy="281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 err="1">
                <a:solidFill>
                  <a:srgbClr val="0070C0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Offerta</a:t>
            </a:r>
            <a:r>
              <a:rPr lang="en-GB" sz="2000" b="1" u="sng" dirty="0">
                <a:solidFill>
                  <a:srgbClr val="0070C0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 di </a:t>
            </a:r>
            <a:r>
              <a:rPr lang="en-GB" sz="2000" b="1" u="sng" dirty="0" err="1">
                <a:solidFill>
                  <a:srgbClr val="0070C0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tecnologie</a:t>
            </a:r>
            <a:r>
              <a:rPr lang="en-GB" sz="2000" b="1" u="sng" dirty="0">
                <a:solidFill>
                  <a:srgbClr val="0070C0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Artificial Intelligence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High Performance Computing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Cybersecurity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(other) green/digital technologies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	</a:t>
            </a:r>
            <a:endParaRPr lang="it-IT" sz="2000" b="1"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F3306F-E040-4D91-8979-9DAAD9C4321E}"/>
              </a:ext>
            </a:extLst>
          </p:cNvPr>
          <p:cNvSpPr txBox="1"/>
          <p:nvPr/>
        </p:nvSpPr>
        <p:spPr>
          <a:xfrm>
            <a:off x="6095999" y="3667601"/>
            <a:ext cx="5904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Target market</a:t>
            </a:r>
          </a:p>
          <a:p>
            <a:endParaRPr lang="en-GB" sz="2000" b="1" u="sng" dirty="0">
              <a:solidFill>
                <a:srgbClr val="0070C0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 + 410,000 companies (SMEs, mid-caps)</a:t>
            </a:r>
          </a:p>
          <a:p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 </a:t>
            </a:r>
          </a:p>
          <a:p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  Public Administration entities</a:t>
            </a:r>
          </a:p>
          <a:p>
            <a:r>
              <a:rPr lang="en-GB" sz="2000" b="1" dirty="0">
                <a:latin typeface="EB Garamond" panose="00000500000000000000" pitchFamily="2" charset="0"/>
                <a:ea typeface="EB Garamond" panose="00000500000000000000" pitchFamily="2" charset="0"/>
              </a:rPr>
              <a:t>	</a:t>
            </a:r>
            <a:endParaRPr lang="it-IT" sz="2000" b="1"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C0C757-146D-4140-A87B-0C5AC3DC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94" y="1819916"/>
            <a:ext cx="399181" cy="4049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399D101-DF6E-41CF-8E43-D2D5169B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39" y="2273547"/>
            <a:ext cx="501092" cy="49257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8845693-7B93-4537-A72E-5085640E3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39" y="2742011"/>
            <a:ext cx="534260" cy="3906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C6F55CA-2806-4CFA-9F2D-1B5FC27E3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44095" y="4260190"/>
            <a:ext cx="459943" cy="42683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3F7245D-8DC4-4B7C-B1E5-8C248F929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598" y="4715796"/>
            <a:ext cx="378935" cy="4707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94345F7-28B8-4DBC-9795-5B19621A6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506" y="3204020"/>
            <a:ext cx="465156" cy="4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680" y="0"/>
            <a:ext cx="12216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/>
          <p:nvPr/>
        </p:nvSpPr>
        <p:spPr>
          <a:xfrm>
            <a:off x="-24682" y="5052990"/>
            <a:ext cx="623888" cy="509286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-96688" y="6348714"/>
            <a:ext cx="12288689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729" y="2605727"/>
            <a:ext cx="3735461" cy="11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>
            <a:off x="0" y="-1"/>
            <a:ext cx="5693959" cy="6348714"/>
          </a:xfrm>
          <a:prstGeom prst="rect">
            <a:avLst/>
          </a:prstGeom>
          <a:solidFill>
            <a:srgbClr val="0E48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5669279" y="0"/>
            <a:ext cx="2413537" cy="6348714"/>
          </a:xfrm>
          <a:prstGeom prst="rtTriangle">
            <a:avLst/>
          </a:prstGeom>
          <a:solidFill>
            <a:srgbClr val="0E4881"/>
          </a:solidFill>
          <a:ln w="12700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 txBox="1">
            <a:spLocks noGrp="1"/>
          </p:cNvSpPr>
          <p:nvPr>
            <p:ph type="ftr" idx="11"/>
          </p:nvPr>
        </p:nvSpPr>
        <p:spPr>
          <a:xfrm>
            <a:off x="8077200" y="64207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309" name="Google Shape;309;p12"/>
          <p:cNvSpPr txBox="1"/>
          <p:nvPr/>
        </p:nvSpPr>
        <p:spPr>
          <a:xfrm>
            <a:off x="929985" y="3446436"/>
            <a:ext cx="53419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Per maggiori informazioni: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sng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www.distrettogate40.it</a:t>
            </a:r>
            <a:endParaRPr sz="3000" b="1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info@distrettogate40.it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88" y="1560682"/>
            <a:ext cx="3735461" cy="11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61867" y="3663892"/>
            <a:ext cx="1069038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</a:t>
            </a:r>
            <a:r>
              <a:rPr lang="en-US" sz="40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Distretto</a:t>
            </a:r>
            <a:r>
              <a:rPr lang="en-US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40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Aerospaziale</a:t>
            </a:r>
            <a:r>
              <a:rPr lang="en-US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della Toscana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Progetto </a:t>
            </a:r>
            <a:r>
              <a:rPr lang="en-US" sz="4000" b="1" i="0" u="none" strike="noStrike" cap="none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europeo</a:t>
            </a:r>
            <a:r>
              <a:rPr lang="en-US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Tuscany X.0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Lorna Vatta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Presidente GATE 4.0</a:t>
            </a:r>
            <a:endParaRPr sz="2000" i="0" u="none" strike="noStrike" cap="none" dirty="0">
              <a:solidFill>
                <a:srgbClr val="0E48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ftr" idx="11"/>
          </p:nvPr>
        </p:nvSpPr>
        <p:spPr>
          <a:xfrm>
            <a:off x="8077200" y="64207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0867"/>
            <a:ext cx="4359349" cy="5426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61867" y="5341628"/>
            <a:ext cx="5673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E48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www.distrettogate40.it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E4881"/>
                </a:solidFill>
                <a:latin typeface="Calibri"/>
                <a:ea typeface="Calibri"/>
                <a:cs typeface="Calibri"/>
                <a:sym typeface="Calibri"/>
              </a:rPr>
              <a:t>info@distrettogate40.it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07365" y="470742"/>
            <a:ext cx="94024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The</a:t>
            </a:r>
            <a:r>
              <a:rPr lang="it-IT" sz="4000" b="1" i="0" u="none" strike="noStrike" cap="none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Network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48714"/>
            <a:ext cx="1219200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95350" y="3219079"/>
            <a:ext cx="287655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5000" b="1" i="0" u="none" strike="noStrike" cap="none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140+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  <a:p>
            <a:pPr lvl="0" algn="ctr">
              <a:buSzPts val="3000"/>
            </a:pPr>
            <a:r>
              <a:rPr lang="it-IT" sz="3000" b="1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Network aziende iniziale</a:t>
            </a:r>
            <a:endParaRPr sz="3000" b="1" i="0" u="none" strike="noStrike" cap="none" dirty="0">
              <a:solidFill>
                <a:schemeClr val="lt1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659923" y="3168129"/>
            <a:ext cx="290146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5000" b="1" i="0" u="none" strike="noStrike" cap="none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20+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  <a:p>
            <a:pPr lvl="0" algn="ctr">
              <a:buSzPts val="3000"/>
            </a:pPr>
            <a:r>
              <a:rPr lang="it-IT" sz="3000" b="1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Università, centri di ricerca e infrastrutture 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402854" y="3217895"/>
            <a:ext cx="2877953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5000" b="1" i="0" u="none" strike="noStrike" cap="none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20+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2800" b="1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</a:t>
            </a:r>
            <a:r>
              <a:rPr lang="it-IT" sz="2800" b="1" i="0" u="none" strike="noStrike" cap="none" dirty="0">
                <a:solidFill>
                  <a:schemeClr val="lt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artner tecnologici privati</a:t>
            </a:r>
            <a:endParaRPr sz="8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>
            <a:off x="4681470" y="2852670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4672885" y="5381222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950890" y="2850523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2"/>
          <p:cNvCxnSpPr/>
          <p:nvPr/>
        </p:nvCxnSpPr>
        <p:spPr>
          <a:xfrm>
            <a:off x="942305" y="5379075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2"/>
          <p:cNvCxnSpPr/>
          <p:nvPr/>
        </p:nvCxnSpPr>
        <p:spPr>
          <a:xfrm>
            <a:off x="8444247" y="2854816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"/>
          <p:cNvCxnSpPr/>
          <p:nvPr/>
        </p:nvCxnSpPr>
        <p:spPr>
          <a:xfrm>
            <a:off x="8435662" y="5383368"/>
            <a:ext cx="2794716" cy="0"/>
          </a:xfrm>
          <a:prstGeom prst="straightConnector1">
            <a:avLst/>
          </a:prstGeom>
          <a:noFill/>
          <a:ln w="28575" cap="flat" cmpd="sng">
            <a:solidFill>
              <a:srgbClr val="0E488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67592" y="1218173"/>
            <a:ext cx="1100530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US" sz="1800" dirty="0">
                <a:solidFill>
                  <a:schemeClr val="dk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Calibri"/>
                <a:sym typeface="Calibri"/>
              </a:rPr>
              <a:t>Gate 4.0 was born with the Smart Specialization Strategy 2014-2020 of the Tuscany Region, to activate and support matchmaking initiatives between companies, research centers and financial operators, and to encourage the joint development of new technologies, products and services.
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 descr="Automobili parcheggiate in fila"/>
          <p:cNvPicPr preferRelativeResize="0"/>
          <p:nvPr/>
        </p:nvPicPr>
        <p:blipFill rotWithShape="1">
          <a:blip r:embed="rId3">
            <a:alphaModFix/>
          </a:blip>
          <a:srcRect l="38005" r="38005"/>
          <a:stretch/>
        </p:blipFill>
        <p:spPr>
          <a:xfrm>
            <a:off x="7026245" y="2748"/>
            <a:ext cx="2194936" cy="685799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7026245" y="-759"/>
            <a:ext cx="2195114" cy="6215048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 descr="Bilancia digitale con cerchi"/>
          <p:cNvPicPr preferRelativeResize="0"/>
          <p:nvPr/>
        </p:nvPicPr>
        <p:blipFill rotWithShape="1">
          <a:blip r:embed="rId4">
            <a:alphaModFix/>
          </a:blip>
          <a:srcRect l="28071" r="28071"/>
          <a:stretch/>
        </p:blipFill>
        <p:spPr>
          <a:xfrm>
            <a:off x="301" y="3791164"/>
            <a:ext cx="2224599" cy="3066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7080" y="3777436"/>
            <a:ext cx="2215592" cy="2232945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 descr="Grafico"/>
          <p:cNvPicPr preferRelativeResize="0"/>
          <p:nvPr/>
        </p:nvPicPr>
        <p:blipFill rotWithShape="1">
          <a:blip r:embed="rId5">
            <a:alphaModFix/>
          </a:blip>
          <a:srcRect l="33731" r="33729"/>
          <a:stretch/>
        </p:blipFill>
        <p:spPr>
          <a:xfrm>
            <a:off x="2345267" y="2592917"/>
            <a:ext cx="2220384" cy="426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 l="14636" r="14635"/>
          <a:stretch/>
        </p:blipFill>
        <p:spPr>
          <a:xfrm>
            <a:off x="4705504" y="4790085"/>
            <a:ext cx="2192867" cy="20679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7">
            <a:alphaModFix/>
          </a:blip>
          <a:srcRect l="22775" r="22774"/>
          <a:stretch/>
        </p:blipFill>
        <p:spPr>
          <a:xfrm>
            <a:off x="42" y="14"/>
            <a:ext cx="2224849" cy="339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-12415" y="4071144"/>
            <a:ext cx="2220927" cy="164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Augmented and mixed reality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Virtual reality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Human Computer Interaction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Virtual design &amp; Prototyping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01" y="5886305"/>
            <a:ext cx="2217753" cy="97267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34680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 err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Augmented</a:t>
            </a:r>
            <a:r>
              <a:rPr lang="it-IT" sz="2000" b="1" i="0" u="none" strike="noStrike" cap="none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and Virtual Reality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7" y="2758"/>
            <a:ext cx="2224825" cy="3604685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-71336" y="73460"/>
            <a:ext cx="2407927" cy="29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Collaborative machines Process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robotics</a:t>
            </a: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Autonomous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robots</a:t>
            </a: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Office and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transaction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automation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of human-machine interaction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Exoskeletons</a:t>
            </a: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Autonomous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Microrobotica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Swarm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Robotics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Soft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Robotics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Intelligent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Machines Design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561" y="3089237"/>
            <a:ext cx="2220335" cy="57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C6D63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 err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Robotics</a:t>
            </a:r>
            <a:r>
              <a:rPr lang="it-IT" sz="2000" b="1" i="0" u="none" strike="noStrike" cap="none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and 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8">
            <a:alphaModFix/>
          </a:blip>
          <a:srcRect l="34209" r="34210"/>
          <a:stretch/>
        </p:blipFill>
        <p:spPr>
          <a:xfrm>
            <a:off x="4701294" y="-87085"/>
            <a:ext cx="2214036" cy="4752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7092650" y="1412125"/>
            <a:ext cx="2066112" cy="44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Digital Twin e Virtual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Commissioning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Simulation of robotic lines / processes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Optical simulation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Simulation of quantum systems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Static and dynamic finite element simulations (CAD &amp; CAE)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Fluid Dynamics Simulation Systems (CFD)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Advanced statistical simulations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Tailor made measurement systems for simulation, testing and analysis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9">
            <a:alphaModFix/>
          </a:blip>
          <a:srcRect t="14004" b="14005"/>
          <a:stretch/>
        </p:blipFill>
        <p:spPr>
          <a:xfrm>
            <a:off x="2340250" y="67"/>
            <a:ext cx="2224849" cy="24947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2344790" y="1494158"/>
            <a:ext cx="2220309" cy="100060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34680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Additive and advanced manufacturing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344185" y="21"/>
            <a:ext cx="2220927" cy="1579008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268504" y="54289"/>
            <a:ext cx="2407926" cy="143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3D printing - Polymers and Metals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Development and characterization of advanced 3D materials and methods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Fast Prototyping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7020853" y="6219561"/>
            <a:ext cx="2220335" cy="6446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C6D63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 err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Simulation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353543" y="2592917"/>
            <a:ext cx="2187884" cy="4270359"/>
          </a:xfrm>
          <a:prstGeom prst="rect">
            <a:avLst/>
          </a:prstGeom>
          <a:solidFill>
            <a:srgbClr val="000000">
              <a:alpha val="26274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289291" y="2964863"/>
            <a:ext cx="2354561" cy="293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Sensors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actuators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transmitters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, tags,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smart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transmitters</a:t>
            </a:r>
            <a:r>
              <a:rPr lang="it-IT" b="1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embedded system (Hardware)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Tag ed antenne Rfid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Indoor tracking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Antenne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Tracciabilità/logistica 4.0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Protocolli e comunicazione (Software)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Wearable Technologies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346188" y="6214289"/>
            <a:ext cx="2228472" cy="6446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C6D63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Internet of Things</a:t>
            </a:r>
            <a:endParaRPr sz="2000" b="1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4687613" y="4095603"/>
            <a:ext cx="2220335" cy="57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C6D63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Big Data &amp; Analytics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4701294" y="4790080"/>
            <a:ext cx="2196817" cy="207319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4751858" y="4773150"/>
            <a:ext cx="2206703" cy="143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Wired &amp; Wireless networks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System Integrator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Infrastrutture software di base, sistemi operativi e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706813" y="6213309"/>
            <a:ext cx="2191303" cy="6446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34680"/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Connectivity &amp; Communication</a:t>
            </a:r>
            <a:endParaRPr sz="2000" b="1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6" name="Google Shape;146;p3" descr="alt-image-header-logo"/>
          <p:cNvSpPr/>
          <p:nvPr/>
        </p:nvSpPr>
        <p:spPr>
          <a:xfrm>
            <a:off x="5892803" y="3225803"/>
            <a:ext cx="4064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525" tIns="68250" rIns="136525" bIns="68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 descr="ESA logo"/>
          <p:cNvSpPr/>
          <p:nvPr/>
        </p:nvSpPr>
        <p:spPr>
          <a:xfrm>
            <a:off x="6299200" y="3632200"/>
            <a:ext cx="4064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525" tIns="68250" rIns="136525" bIns="68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9297723" y="707047"/>
            <a:ext cx="289422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Tecnologie abilitanti supportate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4691285" y="73461"/>
            <a:ext cx="2216663" cy="4022142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36075" tIns="68025" rIns="136075" bIns="6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1568055" y="201114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9475165" y="2964863"/>
            <a:ext cx="201314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Alcune delle tecnologie supportate attraverso l’attività di  matchmaking del Distretto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663262" y="436236"/>
            <a:ext cx="2335500" cy="315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68025" rIns="136075" bIns="6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Real-time process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 lang="it-IT"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Predictive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1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Manutenzione predittiva e training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Marketing application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Data science &amp; mining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Neurocomputing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Intelligence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Augmentation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Support System (DSS)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Pattern </a:t>
            </a: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NLP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it-IT" sz="1400" b="1" i="0" u="none" strike="noStrike" cap="none" dirty="0">
                <a:solidFill>
                  <a:srgbClr val="F9F9FD"/>
                </a:solidFill>
                <a:latin typeface="Calibri"/>
                <a:ea typeface="Calibri"/>
                <a:cs typeface="Calibri"/>
                <a:sym typeface="Calibri"/>
              </a:rPr>
              <a:t> Processing </a:t>
            </a:r>
            <a:endParaRPr sz="1400" b="1" i="0" u="none" strike="noStrike" cap="none" dirty="0">
              <a:solidFill>
                <a:srgbClr val="F9F9F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6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99" y="2374676"/>
            <a:ext cx="4556827" cy="34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6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77236" y="399659"/>
            <a:ext cx="112568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Distretto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crea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match B2B: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trasformare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le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competenze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digitali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in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reali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opportunità</a:t>
            </a:r>
            <a:r>
              <a:rPr lang="en-US" sz="36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per PMI </a:t>
            </a:r>
            <a:r>
              <a:rPr lang="en-US" sz="36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toscane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475003" y="2682504"/>
            <a:ext cx="350145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Problem addressed:
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eliminate human presence from potentially hazardous areas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Enabling technology: 
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Robotics and Artificial Intelligence 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Process robotization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Industry: 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Manufacturing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endParaRPr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475003" y="4828674"/>
            <a:ext cx="363277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Matching: 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Identify process automation solution partners to eliminate non-value-added tasks or replace human intervention for operations in hostile environments.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endParaRPr sz="16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767" y="2382698"/>
            <a:ext cx="4639900" cy="3454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7"/>
          <p:cNvGrpSpPr/>
          <p:nvPr/>
        </p:nvGrpSpPr>
        <p:grpSpPr>
          <a:xfrm rot="782699">
            <a:off x="2798340" y="2056756"/>
            <a:ext cx="2387713" cy="514357"/>
            <a:chOff x="-1725668" y="2425474"/>
            <a:chExt cx="3147690" cy="514357"/>
          </a:xfrm>
        </p:grpSpPr>
        <p:pic>
          <p:nvPicPr>
            <p:cNvPr id="185" name="Google Shape;185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725668" y="2425474"/>
              <a:ext cx="3147690" cy="497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7"/>
            <p:cNvSpPr txBox="1"/>
            <p:nvPr/>
          </p:nvSpPr>
          <p:spPr>
            <a:xfrm>
              <a:off x="-1617727" y="2478166"/>
              <a:ext cx="2735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1" i="0" u="none" strike="noStrike" cap="none" dirty="0" err="1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Robotics</a:t>
              </a:r>
              <a:r>
                <a:rPr lang="it-IT" sz="2400" b="1" i="0" u="none" strike="noStrike" cap="none" dirty="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&amp; AI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7"/>
          <p:cNvGrpSpPr/>
          <p:nvPr/>
        </p:nvGrpSpPr>
        <p:grpSpPr>
          <a:xfrm rot="782699">
            <a:off x="8383517" y="2201160"/>
            <a:ext cx="3702183" cy="500430"/>
            <a:chOff x="-1793233" y="2425474"/>
            <a:chExt cx="3776408" cy="500430"/>
          </a:xfrm>
        </p:grpSpPr>
        <p:pic>
          <p:nvPicPr>
            <p:cNvPr id="188" name="Google Shape;18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725669" y="2425474"/>
              <a:ext cx="3631310" cy="497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7"/>
            <p:cNvSpPr txBox="1"/>
            <p:nvPr/>
          </p:nvSpPr>
          <p:spPr>
            <a:xfrm>
              <a:off x="-1793233" y="2464239"/>
              <a:ext cx="3776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1" i="0" u="none" strike="noStrike" cap="non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Advanced Manufacturing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7"/>
          <p:cNvSpPr txBox="1"/>
          <p:nvPr/>
        </p:nvSpPr>
        <p:spPr>
          <a:xfrm>
            <a:off x="6828224" y="4819600"/>
            <a:ext cx="39222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Matching: 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scouting between high TRL solution partners for the production of optimized polymers and ad hoc processes for the production of spare parts through additive manufacturing.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endParaRPr sz="16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828236" y="2694708"/>
            <a:ext cx="40242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Problem addressed:
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Improve the performance of additive materials (poor surface finish, high porosity and permeability of components)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Enabling technology: 
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Additive and advanced manufacturing
3D printing finishing Polymers and/or Metals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Industry: </a:t>
            </a:r>
            <a:r>
              <a:rPr lang="en-US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Manufacturing</a:t>
            </a:r>
            <a:r>
              <a:rPr lang="en-US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
</a:t>
            </a:r>
            <a:endParaRPr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6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99" y="2374676"/>
            <a:ext cx="4556827" cy="34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7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63523" y="443746"/>
            <a:ext cx="1125683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Distretto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crea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anche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abbinamenti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"B2R”: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quando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serve vera Innovazione,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attiviamo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partner del mondo della Ricerca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475003" y="2682504"/>
            <a:ext cx="350145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 err="1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it-IT" sz="1200" b="1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1" i="0" u="none" strike="noStrike" cap="none" dirty="0" err="1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addressed</a:t>
            </a:r>
            <a:r>
              <a:rPr lang="it-IT" sz="1200" b="1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eliminare la presenza umana da aree potenzialmente pericolose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Tecnologia abilitante</a:t>
            </a: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488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Robotica e Intelligenza artificiale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488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Robotizzazione di processo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E48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Settore industriale</a:t>
            </a: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: Manifatturiero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475003" y="4828674"/>
            <a:ext cx="36327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Matching: </a:t>
            </a:r>
            <a:r>
              <a:rPr lang="it-IT" sz="1200" b="0" i="0" u="none" strike="noStrike" cap="none" dirty="0">
                <a:solidFill>
                  <a:srgbClr val="0E4881"/>
                </a:solidFill>
                <a:latin typeface="Arial"/>
                <a:ea typeface="Arial"/>
                <a:cs typeface="Arial"/>
                <a:sym typeface="Arial"/>
              </a:rPr>
              <a:t>individuazione  tra i partner di soluzione di automazione di processo per eliminare le attività non a valore aggiunto o sostituire l’intervento umano per operazioni in ambienti ostili.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767" y="2382698"/>
            <a:ext cx="4639900" cy="345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Top Secret Timbro - Immagini vettoriali stock e altre immagini di  Confidential - Parola inglese - iStock">
            <a:extLst>
              <a:ext uri="{FF2B5EF4-FFF2-40B4-BE49-F238E27FC236}">
                <a16:creationId xmlns:a16="http://schemas.microsoft.com/office/drawing/2014/main" id="{4E69D781-BBDD-474F-94F3-28768FEB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25" y="3016090"/>
            <a:ext cx="3534724" cy="28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lectual Property Office (IPO) - Do you need legal support in relation  to your IP? The IPO is holding a free IP legal clinic in Newport on 20  February aimed at individuals">
            <a:extLst>
              <a:ext uri="{FF2B5EF4-FFF2-40B4-BE49-F238E27FC236}">
                <a16:creationId xmlns:a16="http://schemas.microsoft.com/office/drawing/2014/main" id="{B65FF4A1-6712-4B23-BF55-5F5C59AC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00" y="2717133"/>
            <a:ext cx="3928439" cy="29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82699">
            <a:off x="8450267" y="2313115"/>
            <a:ext cx="3559937" cy="49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 rot="782699">
            <a:off x="8335076" y="2344065"/>
            <a:ext cx="37021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sym typeface="EB Garamond"/>
              </a:rPr>
              <a:t>Competitive </a:t>
            </a:r>
            <a:r>
              <a:rPr lang="it-IT" sz="2400" b="1" dirty="0" err="1">
                <a:solidFill>
                  <a:schemeClr val="lt1"/>
                </a:solidFill>
                <a:latin typeface="EB Garamond"/>
                <a:ea typeface="EB Garamond"/>
                <a:sym typeface="EB Garamond"/>
              </a:rPr>
              <a:t>advantage</a:t>
            </a: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sym typeface="EB Garamond"/>
              </a:rPr>
              <a:t>
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82699">
            <a:off x="2465705" y="2520714"/>
            <a:ext cx="4048812" cy="49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 rot="782699">
            <a:off x="2599903" y="2461111"/>
            <a:ext cx="351843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it-IT" sz="2400" b="1" dirty="0" err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Technological</a:t>
            </a: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innovation</a:t>
            </a: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
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5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068"/>
            <a:ext cx="12216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99" y="2374676"/>
            <a:ext cx="4556827" cy="277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8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48348" y="55448"/>
            <a:ext cx="1125683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Il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Distretto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crea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anche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match B2F: ù</a:t>
            </a:r>
          </a:p>
          <a:p>
            <a:pPr lvl="0">
              <a:buSzPts val="4000"/>
            </a:pP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Come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strumento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abilitante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dei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Progetti </a:t>
            </a:r>
            <a:r>
              <a:rPr lang="en-US" sz="32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nati</a:t>
            </a:r>
            <a:r>
              <a:rPr lang="en-US" sz="32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con B2B e B2R</a:t>
            </a: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475003" y="2682504"/>
            <a:ext cx="3501452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Industria 4.0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i="0" u="none" strike="noStrike" cap="none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  <a:sym typeface="Arial"/>
              </a:rPr>
              <a:t>Formazione 4.0</a:t>
            </a:r>
          </a:p>
          <a:p>
            <a:pPr lvl="0">
              <a:buSzPts val="1200"/>
            </a:pPr>
            <a:r>
              <a:rPr lang="en-US" sz="16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Local calls
Regional Calls
National Calls
European Calls
</a:t>
            </a:r>
            <a:endParaRPr lang="it-IT" sz="1600" b="1" dirty="0">
              <a:solidFill>
                <a:srgbClr val="0E4881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767" y="2382698"/>
            <a:ext cx="4639900" cy="27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2699">
            <a:off x="2793709" y="2463937"/>
            <a:ext cx="2898420" cy="49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 rot="782699">
            <a:off x="2659954" y="2453182"/>
            <a:ext cx="30796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it-IT" sz="2400" b="1" dirty="0" err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Subsidized</a:t>
            </a: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finance</a:t>
            </a:r>
            <a:r>
              <a:rPr lang="it-IT" sz="24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
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2699">
            <a:off x="8391511" y="2289668"/>
            <a:ext cx="3559937" cy="82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 rot="782699">
            <a:off x="8317244" y="2404389"/>
            <a:ext cx="370218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Debt and equity financial instruments
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838508" y="4253458"/>
            <a:ext cx="3922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Matching with local, national and foreign realities; support for presentation, pitch, selection
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828236" y="2694708"/>
            <a:ext cx="40242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6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Debt at subsidized rates
Access to forms of guarantee
Matchmaking con 
industrial investors
Private equity
Venture Capital
</a:t>
            </a:r>
            <a:endParaRPr lang="it-IT" sz="1600" b="1" dirty="0">
              <a:solidFill>
                <a:srgbClr val="0E4881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1" name="Google Shape;190;p7">
            <a:extLst>
              <a:ext uri="{FF2B5EF4-FFF2-40B4-BE49-F238E27FC236}">
                <a16:creationId xmlns:a16="http://schemas.microsoft.com/office/drawing/2014/main" id="{5C61F58D-FC62-4D64-964D-23D4403F1B84}"/>
              </a:ext>
            </a:extLst>
          </p:cNvPr>
          <p:cNvSpPr txBox="1"/>
          <p:nvPr/>
        </p:nvSpPr>
        <p:spPr>
          <a:xfrm>
            <a:off x="1441576" y="4256027"/>
            <a:ext cx="3922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Support for design, presentation, reporting
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0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068"/>
            <a:ext cx="122166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292" y="2374676"/>
            <a:ext cx="3900996" cy="3039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0" y="6348714"/>
            <a:ext cx="12216680" cy="509286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flipH="1">
            <a:off x="0" y="9427"/>
            <a:ext cx="12216680" cy="201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709269" y="6451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>
                <a:solidFill>
                  <a:srgbClr val="8F97BB"/>
                </a:solidFill>
                <a:latin typeface="Arial"/>
                <a:ea typeface="Arial"/>
                <a:cs typeface="Arial"/>
                <a:sym typeface="Arial"/>
              </a:rPr>
              <a:t>Distretto Advanced Manufacturing 4.0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885990" y="6451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t-IT" sz="1800" b="1">
                <a:solidFill>
                  <a:srgbClr val="8F97BB"/>
                </a:solidFill>
                <a:latin typeface="EB Garamond"/>
                <a:ea typeface="EB Garamond"/>
                <a:cs typeface="EB Garamond"/>
                <a:sym typeface="EB Garamond"/>
              </a:rPr>
              <a:t>9</a:t>
            </a:fld>
            <a:endParaRPr sz="1800" b="1">
              <a:solidFill>
                <a:srgbClr val="8F97B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48348" y="55448"/>
            <a:ext cx="112568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n-US" sz="4000" b="1" dirty="0" err="1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L’Aerospazio</a:t>
            </a:r>
            <a:r>
              <a:rPr lang="en-US" sz="4000" b="1" dirty="0">
                <a:solidFill>
                  <a:srgbClr val="0E4881"/>
                </a:solidFill>
                <a:latin typeface="EB Garamond"/>
                <a:ea typeface="EB Garamond"/>
                <a:cs typeface="EB Garamond"/>
                <a:sym typeface="EB Garamond"/>
              </a:rPr>
              <a:t> in Toscana: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0" y="640131"/>
            <a:ext cx="623888" cy="311090"/>
          </a:xfrm>
          <a:prstGeom prst="rect">
            <a:avLst/>
          </a:prstGeom>
          <a:solidFill>
            <a:srgbClr val="0F478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767" y="2382698"/>
            <a:ext cx="5795368" cy="441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6838508" y="4253458"/>
            <a:ext cx="3922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sz="1200" b="1" dirty="0">
                <a:solidFill>
                  <a:srgbClr val="0E4881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Matching with local, national and foreign realities; support for presentation, pitch, selection
</a:t>
            </a:r>
            <a:endParaRPr sz="1400" b="0" i="0" u="none" strike="noStrike" cap="none" dirty="0">
              <a:solidFill>
                <a:srgbClr val="000000"/>
              </a:solidFill>
              <a:latin typeface="EB Garamond" panose="00000500000000000000" pitchFamily="2" charset="0"/>
              <a:ea typeface="EB Garamond" panose="00000500000000000000" pitchFamily="2" charset="0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828235" y="2694708"/>
            <a:ext cx="5243899" cy="3261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grandi aziende, Leonardo e SITAEL,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attive principalmente  nelle tecnologie ottiche, elettroniche e optoelettroniche e di propulsione caratterizzate dalla produzione di volumi limitati di componenti e strumenti di costo molto elevato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e un buon numero di PMI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coinvolte nella progettazione e nello sviluppo di componenti e software. Alcuni di esse svolgono un ruolo di primo piano, proponendosi anche come prime contractor per agenzie spaziali nazionali ed europee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A6F774-91E9-2F71-64E8-4F66FFEEB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121" y="2403246"/>
            <a:ext cx="3630345" cy="29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1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2238</Words>
  <Application>Microsoft Office PowerPoint</Application>
  <PresentationFormat>Widescreen</PresentationFormat>
  <Paragraphs>313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Garamond</vt:lpstr>
      <vt:lpstr>Arial</vt:lpstr>
      <vt:lpstr>Gisha</vt:lpstr>
      <vt:lpstr>EB Garamond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partenariato: 13 enti ognuno con un suo ruolo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Giannangeli</dc:creator>
  <cp:lastModifiedBy>Lorna Vatta</cp:lastModifiedBy>
  <cp:revision>10</cp:revision>
  <dcterms:created xsi:type="dcterms:W3CDTF">2020-05-21T06:24:34Z</dcterms:created>
  <dcterms:modified xsi:type="dcterms:W3CDTF">2022-11-14T17:48:51Z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0x010100A8A43593ACB37E41B4A930277AED1FA3</vt:lpwstr>
  </property>
</Properties>
</file>